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EBF7"/>
    <a:srgbClr val="F68C1F"/>
    <a:srgbClr val="C0D7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F3A7CF-5EA4-ECC2-C69B-40A0948A949F}" v="52" dt="2024-01-24T16:19:33.8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36" d="100"/>
          <a:sy n="136" d="100"/>
        </p:scale>
        <p:origin x="18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16/09/2024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8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16/09/2024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54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16/09/2024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4395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16/09/2024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0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16/09/2024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92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16/09/2024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76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16/09/2024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100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16/09/2024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105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16/09/2024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0633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16/09/2024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253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486D-F102-4D2F-8373-E2F3D8156F65}" type="datetimeFigureOut">
              <a:rPr lang="fr-FR" smtClean="0"/>
              <a:t>16/09/2024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66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9486D-F102-4D2F-8373-E2F3D8156F65}" type="datetimeFigureOut">
              <a:rPr lang="fr-FR" smtClean="0"/>
              <a:t>16/09/2024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CFD2-0DC4-48C4-BCED-DB6668B128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948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lablacar.fr" TargetMode="External"/><Relationship Id="rId13" Type="http://schemas.openxmlformats.org/officeDocument/2006/relationships/image" Target="../media/image5.png"/><Relationship Id="rId3" Type="http://schemas.openxmlformats.org/officeDocument/2006/relationships/hyperlink" Target="https://geovelo.app/fr/route/?e-bike=false&amp;bike-type=own&amp;c=1.500550%2C47.008249&amp;z=5.08" TargetMode="External"/><Relationship Id="rId7" Type="http://schemas.openxmlformats.org/officeDocument/2006/relationships/hyperlink" Target="https://www.blablacar.fr/bus" TargetMode="External"/><Relationship Id="rId12" Type="http://schemas.openxmlformats.org/officeDocument/2006/relationships/image" Target="../media/image4.png"/><Relationship Id="rId17" Type="http://schemas.openxmlformats.org/officeDocument/2006/relationships/image" Target="../media/image8.png"/><Relationship Id="rId2" Type="http://schemas.openxmlformats.org/officeDocument/2006/relationships/image" Target="../media/image1.jpeg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lixbus.fr/" TargetMode="External"/><Relationship Id="rId11" Type="http://schemas.openxmlformats.org/officeDocument/2006/relationships/image" Target="../media/image3.png"/><Relationship Id="rId5" Type="http://schemas.openxmlformats.org/officeDocument/2006/relationships/hyperlink" Target="https://www.sncf-connect.com/" TargetMode="External"/><Relationship Id="rId15" Type="http://schemas.openxmlformats.org/officeDocument/2006/relationships/image" Target="../media/image6.png"/><Relationship Id="rId10" Type="http://schemas.openxmlformats.org/officeDocument/2006/relationships/image" Target="../media/image2.png"/><Relationship Id="rId4" Type="http://schemas.openxmlformats.org/officeDocument/2006/relationships/hyperlink" Target="https://www.francevelotourisme.com/" TargetMode="External"/><Relationship Id="rId9" Type="http://schemas.openxmlformats.org/officeDocument/2006/relationships/hyperlink" Target="http://www.idvroom.com" TargetMode="External"/><Relationship Id="rId14" Type="http://schemas.openxmlformats.org/officeDocument/2006/relationships/hyperlink" Target="https://fr.chargemap.com/ma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41CA58C-B971-E0DF-67F6-E22560EA7C47}"/>
              </a:ext>
            </a:extLst>
          </p:cNvPr>
          <p:cNvSpPr/>
          <p:nvPr/>
        </p:nvSpPr>
        <p:spPr>
          <a:xfrm>
            <a:off x="5343875" y="270729"/>
            <a:ext cx="1308358" cy="9117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B50BA43-1E2B-D3DA-8E6B-BCD3ED1E90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945" y="7510137"/>
            <a:ext cx="2909374" cy="196800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B22B579-2D7B-58EF-C2CB-0EBBA27622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881" y="5344953"/>
            <a:ext cx="2909374" cy="1527086"/>
          </a:xfrm>
          <a:prstGeom prst="rect">
            <a:avLst/>
          </a:prstGeom>
        </p:spPr>
      </p:pic>
      <p:sp>
        <p:nvSpPr>
          <p:cNvPr id="83" name="Rectangle 82">
            <a:extLst>
              <a:ext uri="{FF2B5EF4-FFF2-40B4-BE49-F238E27FC236}">
                <a16:creationId xmlns:a16="http://schemas.microsoft.com/office/drawing/2014/main" id="{5FBEE69B-B2FF-5CC4-7B46-EB934DA746AB}"/>
              </a:ext>
            </a:extLst>
          </p:cNvPr>
          <p:cNvSpPr/>
          <p:nvPr/>
        </p:nvSpPr>
        <p:spPr>
          <a:xfrm>
            <a:off x="3592284" y="1920551"/>
            <a:ext cx="15551" cy="27525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E533C5B-CEF1-FEB1-3A02-4791A9949CD0}"/>
              </a:ext>
            </a:extLst>
          </p:cNvPr>
          <p:cNvSpPr/>
          <p:nvPr/>
        </p:nvSpPr>
        <p:spPr>
          <a:xfrm>
            <a:off x="295468" y="1936102"/>
            <a:ext cx="15551" cy="27525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4CE12317-92EB-0938-A7DE-C470F26E133E}"/>
              </a:ext>
            </a:extLst>
          </p:cNvPr>
          <p:cNvSpPr/>
          <p:nvPr/>
        </p:nvSpPr>
        <p:spPr>
          <a:xfrm>
            <a:off x="5431411" y="368685"/>
            <a:ext cx="1425923" cy="9117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F2658B1-9B9A-2096-F107-9C469ACB84B6}"/>
              </a:ext>
            </a:extLst>
          </p:cNvPr>
          <p:cNvSpPr/>
          <p:nvPr/>
        </p:nvSpPr>
        <p:spPr>
          <a:xfrm>
            <a:off x="-38367" y="7081149"/>
            <a:ext cx="3462951" cy="3392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D2A4B1D-6242-0229-2DC7-364CB1501969}"/>
              </a:ext>
            </a:extLst>
          </p:cNvPr>
          <p:cNvSpPr txBox="1"/>
          <p:nvPr/>
        </p:nvSpPr>
        <p:spPr>
          <a:xfrm>
            <a:off x="372141" y="224546"/>
            <a:ext cx="4393336" cy="50517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0">
            <a:noAutofit/>
          </a:bodyPr>
          <a:lstStyle>
            <a:defPPr>
              <a:defRPr lang="fr-FR"/>
            </a:defPPr>
            <a:lvl1pPr>
              <a:defRPr sz="700"/>
            </a:lvl1pPr>
          </a:lstStyle>
          <a:p>
            <a:r>
              <a:rPr lang="fr-FR" sz="1600" b="1" dirty="0">
                <a:latin typeface="+mj-lt"/>
              </a:rPr>
              <a:t>Nom de l’hébergement ici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9E1D204-0033-DE2E-7938-2F3C9D14BFEB}"/>
              </a:ext>
            </a:extLst>
          </p:cNvPr>
          <p:cNvSpPr txBox="1"/>
          <p:nvPr/>
        </p:nvSpPr>
        <p:spPr>
          <a:xfrm>
            <a:off x="371949" y="730380"/>
            <a:ext cx="4393336" cy="50517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0">
            <a:noAutofit/>
          </a:bodyPr>
          <a:lstStyle>
            <a:defPPr>
              <a:defRPr lang="fr-FR"/>
            </a:defPPr>
            <a:lvl1pPr>
              <a:defRPr sz="700"/>
            </a:lvl1pPr>
          </a:lstStyle>
          <a:p>
            <a:r>
              <a:rPr lang="fr-FR" sz="1000" b="1" dirty="0">
                <a:latin typeface="+mj-lt"/>
                <a:ea typeface="Calibri Light"/>
                <a:cs typeface="Calibri Light"/>
              </a:rPr>
              <a:t>Adresse postale – CP ville</a:t>
            </a:r>
          </a:p>
          <a:p>
            <a:r>
              <a:rPr lang="fr-FR" sz="1000" b="1" dirty="0">
                <a:latin typeface="+mj-lt"/>
                <a:ea typeface="Calibri Light"/>
                <a:cs typeface="Calibri Light"/>
              </a:rPr>
              <a:t>Téléphone - courriel</a:t>
            </a:r>
          </a:p>
          <a:p>
            <a:r>
              <a:rPr lang="fr-FR" sz="10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Calibri Light"/>
                <a:cs typeface="Calibri Light"/>
              </a:rPr>
              <a:t>Lien vers site web de l'établissement si existant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C31762B-C52A-5A4A-87A4-1F832255E5C6}"/>
              </a:ext>
            </a:extLst>
          </p:cNvPr>
          <p:cNvSpPr txBox="1"/>
          <p:nvPr/>
        </p:nvSpPr>
        <p:spPr>
          <a:xfrm>
            <a:off x="3283352" y="274798"/>
            <a:ext cx="1897872" cy="12003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900" b="1" dirty="0">
                <a:cs typeface="Calibri"/>
              </a:rPr>
              <a:t>NB:</a:t>
            </a:r>
            <a:r>
              <a:rPr lang="fr-FR" sz="900" dirty="0">
                <a:cs typeface="Calibri"/>
              </a:rPr>
              <a:t> Renseigner chacun des items ci-dessous (modes de transports permettant de rejoindre la destination), en s'appuyant si nécessaire sur les informations renseignées dans l'outil d'autodiagnostic "écomobilité touristique". </a:t>
            </a:r>
            <a:endParaRPr lang="fr-FR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905120-3F05-7F42-B9FF-4F192C8FFCFD}"/>
              </a:ext>
            </a:extLst>
          </p:cNvPr>
          <p:cNvSpPr/>
          <p:nvPr/>
        </p:nvSpPr>
        <p:spPr>
          <a:xfrm>
            <a:off x="392" y="1435635"/>
            <a:ext cx="2910044" cy="3392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AB27FB-EB40-AB78-900B-A4377364C2B9}"/>
              </a:ext>
            </a:extLst>
          </p:cNvPr>
          <p:cNvSpPr/>
          <p:nvPr/>
        </p:nvSpPr>
        <p:spPr>
          <a:xfrm>
            <a:off x="5551874" y="525782"/>
            <a:ext cx="982275" cy="60360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nl-NL" sz="900" b="1" dirty="0">
                <a:latin typeface="+mj-lt"/>
              </a:rPr>
              <a:t>GPS </a:t>
            </a:r>
          </a:p>
          <a:p>
            <a:r>
              <a:rPr lang="fr-FR" sz="900" dirty="0">
                <a:latin typeface="+mj-lt"/>
              </a:rPr>
              <a:t>Latitude : </a:t>
            </a:r>
          </a:p>
          <a:p>
            <a:r>
              <a:rPr lang="fr-FR" sz="900" dirty="0">
                <a:latin typeface="+mj-lt"/>
              </a:rPr>
              <a:t>XX.XXXXXX </a:t>
            </a:r>
          </a:p>
          <a:p>
            <a:r>
              <a:rPr lang="fr-FR" sz="900" dirty="0">
                <a:latin typeface="+mj-lt"/>
              </a:rPr>
              <a:t>Longitude : </a:t>
            </a:r>
          </a:p>
          <a:p>
            <a:r>
              <a:rPr lang="fr-FR" sz="900" dirty="0">
                <a:latin typeface="+mj-lt"/>
              </a:rPr>
              <a:t>-X.XXXXXX</a:t>
            </a:r>
            <a:endParaRPr lang="nl-NL" sz="900" dirty="0">
              <a:latin typeface="+mj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D24A434-BAC0-96B8-79C1-7B65AB26B4AB}"/>
              </a:ext>
            </a:extLst>
          </p:cNvPr>
          <p:cNvSpPr txBox="1"/>
          <p:nvPr/>
        </p:nvSpPr>
        <p:spPr>
          <a:xfrm>
            <a:off x="340849" y="1436052"/>
            <a:ext cx="27432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600" b="1" dirty="0">
                <a:latin typeface="Calibri Light"/>
                <a:ea typeface="Calibri Light"/>
                <a:cs typeface="Calibri Light"/>
              </a:rPr>
              <a:t>REJOINDRE LA DESTINATION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6249C65-E000-0024-6573-C46DCF356A3E}"/>
              </a:ext>
            </a:extLst>
          </p:cNvPr>
          <p:cNvSpPr txBox="1"/>
          <p:nvPr/>
        </p:nvSpPr>
        <p:spPr>
          <a:xfrm>
            <a:off x="662752" y="4549088"/>
            <a:ext cx="2592000" cy="576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noAutofit/>
          </a:bodyPr>
          <a:lstStyle/>
          <a:p>
            <a:r>
              <a:rPr lang="fr-FR" sz="900" dirty="0"/>
              <a:t>La </a:t>
            </a:r>
            <a:r>
              <a:rPr lang="fr-FR" sz="900" dirty="0" err="1"/>
              <a:t>véloroute</a:t>
            </a:r>
            <a:r>
              <a:rPr lang="fr-FR" sz="900" dirty="0"/>
              <a:t> XX / la piste cyclable XX  la plus proche de notre établissement. </a:t>
            </a:r>
          </a:p>
          <a:p>
            <a:r>
              <a:rPr lang="fr-FR" sz="900" b="1" dirty="0">
                <a:hlinkClick r:id="rId3"/>
              </a:rPr>
              <a:t>Geovelo</a:t>
            </a:r>
            <a:endParaRPr lang="fr-FR" sz="900" b="1" dirty="0"/>
          </a:p>
          <a:p>
            <a:r>
              <a:rPr lang="fr-FR" sz="900" b="1" dirty="0">
                <a:hlinkClick r:id="rId4"/>
              </a:rPr>
              <a:t>France Vélo Tourisme</a:t>
            </a:r>
            <a:endParaRPr lang="fr-FR" sz="800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174B15D-9E95-2D1B-D4BB-4DA1E0347805}"/>
              </a:ext>
            </a:extLst>
          </p:cNvPr>
          <p:cNvSpPr txBox="1"/>
          <p:nvPr/>
        </p:nvSpPr>
        <p:spPr>
          <a:xfrm>
            <a:off x="694924" y="2403011"/>
            <a:ext cx="2592000" cy="540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fr-FR" sz="900" dirty="0"/>
              <a:t>La gare SNCF de XX est la gare la plus proche de notre établissement.</a:t>
            </a:r>
          </a:p>
          <a:p>
            <a:r>
              <a:rPr lang="fr-FR" sz="900" b="1" dirty="0">
                <a:hlinkClick r:id="rId5"/>
              </a:rPr>
              <a:t>SNCF </a:t>
            </a:r>
            <a:r>
              <a:rPr lang="fr-FR" sz="900" b="1" dirty="0" err="1">
                <a:hlinkClick r:id="rId5"/>
              </a:rPr>
              <a:t>Connect</a:t>
            </a:r>
            <a:endParaRPr lang="fr-FR" sz="900" b="1" dirty="0"/>
          </a:p>
          <a:p>
            <a:endParaRPr lang="fr-FR" sz="900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FDD775B-FAD8-7F8F-A41F-836AB8E405BE}"/>
              </a:ext>
            </a:extLst>
          </p:cNvPr>
          <p:cNvSpPr txBox="1"/>
          <p:nvPr/>
        </p:nvSpPr>
        <p:spPr>
          <a:xfrm>
            <a:off x="662753" y="3555929"/>
            <a:ext cx="2592000" cy="55776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noAutofit/>
          </a:bodyPr>
          <a:lstStyle>
            <a:defPPr>
              <a:defRPr lang="fr-FR"/>
            </a:defPPr>
            <a:lvl1pPr>
              <a:defRPr sz="700"/>
            </a:lvl1pPr>
          </a:lstStyle>
          <a:p>
            <a:pPr algn="just"/>
            <a:r>
              <a:rPr lang="fr-FR" sz="900" dirty="0"/>
              <a:t>La gare routière de XX est la plus proche de notre établissement</a:t>
            </a:r>
            <a:endParaRPr lang="fr-FR" sz="900" dirty="0">
              <a:cs typeface="Calibri"/>
            </a:endParaRPr>
          </a:p>
          <a:p>
            <a:r>
              <a:rPr lang="fr-FR" sz="900" b="1" dirty="0">
                <a:hlinkClick r:id="rId6"/>
              </a:rPr>
              <a:t>Flixbus</a:t>
            </a:r>
            <a:endParaRPr lang="fr-FR" sz="900" b="1" dirty="0"/>
          </a:p>
          <a:p>
            <a:r>
              <a:rPr lang="fr-FR" sz="900" b="1" dirty="0">
                <a:hlinkClick r:id="rId7"/>
              </a:rPr>
              <a:t>BlaBlaCar</a:t>
            </a:r>
            <a:endParaRPr lang="fr-FR" sz="900" b="1" dirty="0"/>
          </a:p>
          <a:p>
            <a:endParaRPr lang="fr-FR" sz="900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1CB5123-381F-D9BA-E27C-04CA4595C505}"/>
              </a:ext>
            </a:extLst>
          </p:cNvPr>
          <p:cNvSpPr txBox="1"/>
          <p:nvPr/>
        </p:nvSpPr>
        <p:spPr>
          <a:xfrm>
            <a:off x="3814817" y="2369330"/>
            <a:ext cx="2592000" cy="61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noAutofit/>
          </a:bodyPr>
          <a:lstStyle/>
          <a:p>
            <a:r>
              <a:rPr lang="fr-FR" sz="900" dirty="0"/>
              <a:t>Le covoiturage met en rapport conducteur et passagers pour un voyage convivial et économique.</a:t>
            </a:r>
          </a:p>
          <a:p>
            <a:r>
              <a:rPr lang="fr-FR" sz="900" b="1" dirty="0">
                <a:hlinkClick r:id="rId8"/>
              </a:rPr>
              <a:t>www.blablacar.fr</a:t>
            </a:r>
            <a:r>
              <a:rPr lang="fr-FR" sz="900" b="1" dirty="0"/>
              <a:t>  </a:t>
            </a:r>
            <a:r>
              <a:rPr lang="fr-FR" sz="900" b="1" dirty="0">
                <a:hlinkClick r:id="rId9"/>
              </a:rPr>
              <a:t>www.idvroom.com</a:t>
            </a:r>
            <a:endParaRPr lang="fr-FR" sz="100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69AA422-6587-5B85-5FA3-8A957EA3130A}"/>
              </a:ext>
            </a:extLst>
          </p:cNvPr>
          <p:cNvSpPr/>
          <p:nvPr/>
        </p:nvSpPr>
        <p:spPr>
          <a:xfrm>
            <a:off x="-9245" y="2017678"/>
            <a:ext cx="1406523" cy="213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703212-A86B-6144-235C-F72AEFEDA8D6}"/>
              </a:ext>
            </a:extLst>
          </p:cNvPr>
          <p:cNvSpPr/>
          <p:nvPr/>
        </p:nvSpPr>
        <p:spPr>
          <a:xfrm>
            <a:off x="3404522" y="2008009"/>
            <a:ext cx="1406523" cy="213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8C6A6AC-6CCE-C65A-4A58-11C8ACD52FF4}"/>
              </a:ext>
            </a:extLst>
          </p:cNvPr>
          <p:cNvSpPr/>
          <p:nvPr/>
        </p:nvSpPr>
        <p:spPr>
          <a:xfrm>
            <a:off x="-38215" y="3181758"/>
            <a:ext cx="1406523" cy="213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AD0E5D5-76C2-701F-735F-89B662589B19}"/>
              </a:ext>
            </a:extLst>
          </p:cNvPr>
          <p:cNvSpPr/>
          <p:nvPr/>
        </p:nvSpPr>
        <p:spPr>
          <a:xfrm>
            <a:off x="3404640" y="3181789"/>
            <a:ext cx="1873053" cy="213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AE00425D-BE63-46E9-0E97-66866ED6557F}"/>
              </a:ext>
            </a:extLst>
          </p:cNvPr>
          <p:cNvSpPr txBox="1"/>
          <p:nvPr/>
        </p:nvSpPr>
        <p:spPr>
          <a:xfrm>
            <a:off x="697509" y="2010305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200" b="1" dirty="0">
                <a:latin typeface="Calibri Light"/>
                <a:ea typeface="Calibri Light"/>
                <a:cs typeface="Calibri Light"/>
              </a:rPr>
              <a:t>En train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A312E72-C20C-E22A-4DF6-E5ECCC23561E}"/>
              </a:ext>
            </a:extLst>
          </p:cNvPr>
          <p:cNvSpPr/>
          <p:nvPr/>
        </p:nvSpPr>
        <p:spPr>
          <a:xfrm>
            <a:off x="-9003" y="4229436"/>
            <a:ext cx="1406523" cy="2131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ACE6C372-3ECC-2689-8CF2-33436AF9C43A}"/>
              </a:ext>
            </a:extLst>
          </p:cNvPr>
          <p:cNvSpPr txBox="1"/>
          <p:nvPr/>
        </p:nvSpPr>
        <p:spPr>
          <a:xfrm>
            <a:off x="3755931" y="1968658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200" b="1" dirty="0">
                <a:latin typeface="Calibri Light"/>
                <a:ea typeface="Calibri Light"/>
                <a:cs typeface="Calibri Light"/>
              </a:rPr>
              <a:t>En covoiturage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2E3C430-4716-8A26-D98E-8E79B891FC42}"/>
              </a:ext>
            </a:extLst>
          </p:cNvPr>
          <p:cNvSpPr txBox="1"/>
          <p:nvPr/>
        </p:nvSpPr>
        <p:spPr>
          <a:xfrm>
            <a:off x="727401" y="3150664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200" b="1" dirty="0">
                <a:latin typeface="Calibri Light"/>
                <a:ea typeface="Calibri Light"/>
                <a:cs typeface="Calibri Light"/>
              </a:rPr>
              <a:t>En bus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28D41D1B-B11B-359B-665F-42932431BA09}"/>
              </a:ext>
            </a:extLst>
          </p:cNvPr>
          <p:cNvSpPr txBox="1"/>
          <p:nvPr/>
        </p:nvSpPr>
        <p:spPr>
          <a:xfrm>
            <a:off x="585312" y="5686340"/>
            <a:ext cx="2376395" cy="2616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100" dirty="0">
                <a:cs typeface="Calibri"/>
              </a:rPr>
              <a:t>Carte de la région à placer ici </a:t>
            </a:r>
          </a:p>
        </p:txBody>
      </p:sp>
      <p:pic>
        <p:nvPicPr>
          <p:cNvPr id="48" name="Image 47">
            <a:extLst>
              <a:ext uri="{FF2B5EF4-FFF2-40B4-BE49-F238E27FC236}">
                <a16:creationId xmlns:a16="http://schemas.microsoft.com/office/drawing/2014/main" id="{3D9A7B9D-5E7E-5EE5-9D9A-8FD787F16EE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861" y="6429152"/>
            <a:ext cx="365761" cy="359665"/>
          </a:xfrm>
          <a:prstGeom prst="rect">
            <a:avLst/>
          </a:prstGeom>
        </p:spPr>
      </p:pic>
      <p:sp>
        <p:nvSpPr>
          <p:cNvPr id="52" name="ZoneTexte 51">
            <a:extLst>
              <a:ext uri="{FF2B5EF4-FFF2-40B4-BE49-F238E27FC236}">
                <a16:creationId xmlns:a16="http://schemas.microsoft.com/office/drawing/2014/main" id="{0B317879-379B-7F3C-4EC5-F25CFB4FF71E}"/>
              </a:ext>
            </a:extLst>
          </p:cNvPr>
          <p:cNvSpPr txBox="1"/>
          <p:nvPr/>
        </p:nvSpPr>
        <p:spPr>
          <a:xfrm>
            <a:off x="340986" y="7081565"/>
            <a:ext cx="342220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600" b="1" dirty="0">
                <a:latin typeface="Calibri Light"/>
                <a:ea typeface="Calibri Light"/>
                <a:cs typeface="Calibri Light"/>
              </a:rPr>
              <a:t>REJOINDRE NOTRE ETABLISSEMENT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2B806EC7-4575-E73A-4C9E-5D7BCD74C9B2}"/>
              </a:ext>
            </a:extLst>
          </p:cNvPr>
          <p:cNvSpPr txBox="1"/>
          <p:nvPr/>
        </p:nvSpPr>
        <p:spPr>
          <a:xfrm>
            <a:off x="3474342" y="7511065"/>
            <a:ext cx="3011317" cy="229394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noAutofit/>
          </a:bodyPr>
          <a:lstStyle>
            <a:defPPr>
              <a:defRPr lang="fr-FR"/>
            </a:defPPr>
            <a:lvl1pPr>
              <a:defRPr sz="700"/>
            </a:lvl1pPr>
          </a:lstStyle>
          <a:p>
            <a:pPr>
              <a:spcAft>
                <a:spcPts val="600"/>
              </a:spcAft>
            </a:pPr>
            <a:r>
              <a:rPr lang="fr-FR" sz="900" b="1" dirty="0"/>
              <a:t>NB:</a:t>
            </a:r>
            <a:r>
              <a:rPr lang="fr-FR" sz="900" dirty="0"/>
              <a:t> Indiquer ici l'itinéraire recommandé pour rejoindre votre établissement depuis la principale infrastructure de transport locale (gare ferroviaire, gare routière, etc.). Préciser le coût et le temps de transport associés. </a:t>
            </a:r>
            <a:endParaRPr lang="en-US" dirty="0">
              <a:cs typeface="Calibri" panose="020F0502020204030204"/>
            </a:endParaRPr>
          </a:p>
          <a:p>
            <a:pPr>
              <a:spcAft>
                <a:spcPts val="600"/>
              </a:spcAft>
            </a:pPr>
            <a:endParaRPr lang="fr-FR" sz="900" b="1" dirty="0"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900" b="1" dirty="0">
                <a:cs typeface="Calibri"/>
              </a:rPr>
              <a:t>Indiquer les sites internet de référence (en gras).</a:t>
            </a:r>
            <a:endParaRPr lang="fr-FR" sz="900" b="1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endParaRPr lang="fr-FR" sz="900" b="1" dirty="0"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900" dirty="0">
                <a:cs typeface="Calibri"/>
              </a:rPr>
              <a:t>Indiquer précisément où se situe votre établissement pour faciliter son identification. </a:t>
            </a:r>
          </a:p>
        </p:txBody>
      </p:sp>
      <p:pic>
        <p:nvPicPr>
          <p:cNvPr id="73" name="Image 72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BC600F55-422A-32AA-FC1B-F90CA9595B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49010" y="4118041"/>
            <a:ext cx="589172" cy="366552"/>
          </a:xfrm>
          <a:prstGeom prst="rect">
            <a:avLst/>
          </a:prstGeom>
        </p:spPr>
      </p:pic>
      <p:pic>
        <p:nvPicPr>
          <p:cNvPr id="74" name="Image 73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90726C36-BC0D-3C5D-8517-542F09F9DB8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75659" y="3100941"/>
            <a:ext cx="754074" cy="384259"/>
          </a:xfrm>
          <a:prstGeom prst="rect">
            <a:avLst/>
          </a:prstGeom>
        </p:spPr>
      </p:pic>
      <p:pic>
        <p:nvPicPr>
          <p:cNvPr id="77" name="Image 76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F5FCDEB7-C05B-1E41-3919-D08A4239958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99120" y="1860980"/>
            <a:ext cx="550372" cy="420400"/>
          </a:xfrm>
          <a:prstGeom prst="rect">
            <a:avLst/>
          </a:prstGeom>
        </p:spPr>
      </p:pic>
      <p:sp>
        <p:nvSpPr>
          <p:cNvPr id="80" name="ZoneTexte 1">
            <a:extLst>
              <a:ext uri="{FF2B5EF4-FFF2-40B4-BE49-F238E27FC236}">
                <a16:creationId xmlns:a16="http://schemas.microsoft.com/office/drawing/2014/main" id="{489F7F6F-7453-A60E-550A-EB79B96DDB86}"/>
              </a:ext>
            </a:extLst>
          </p:cNvPr>
          <p:cNvSpPr txBox="1"/>
          <p:nvPr/>
        </p:nvSpPr>
        <p:spPr>
          <a:xfrm>
            <a:off x="3499627" y="9317879"/>
            <a:ext cx="2148650" cy="52982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600" dirty="0">
                <a:solidFill>
                  <a:schemeClr val="tx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L’ADEME, l’Agence de la transition écologique, est un acteur engagé en faveur d’un tourisme responsable et d’une mobilité durable.</a:t>
            </a:r>
          </a:p>
          <a:p>
            <a:pPr algn="just"/>
            <a:r>
              <a:rPr lang="fr-FR" sz="600" dirty="0">
                <a:solidFill>
                  <a:schemeClr val="tx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Soucieuse de contribuer à la transition du secteur touristique, elle accompagne les professionnels de l’hébergement touristique dans leurs démarches d’écomobilité.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ZoneTexte 37">
            <a:extLst>
              <a:ext uri="{FF2B5EF4-FFF2-40B4-BE49-F238E27FC236}">
                <a16:creationId xmlns:a16="http://schemas.microsoft.com/office/drawing/2014/main" id="{00EA5326-D301-B5DC-1718-6CD4F2A4D00F}"/>
              </a:ext>
            </a:extLst>
          </p:cNvPr>
          <p:cNvSpPr txBox="1"/>
          <p:nvPr/>
        </p:nvSpPr>
        <p:spPr>
          <a:xfrm>
            <a:off x="3790161" y="3155009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200" b="1" dirty="0">
                <a:latin typeface="Calibri Light"/>
                <a:ea typeface="Calibri Light"/>
                <a:cs typeface="Calibri Light"/>
              </a:rPr>
              <a:t>En voiture électrique</a:t>
            </a:r>
          </a:p>
        </p:txBody>
      </p:sp>
      <p:sp>
        <p:nvSpPr>
          <p:cNvPr id="3" name="ZoneTexte 25">
            <a:extLst>
              <a:ext uri="{FF2B5EF4-FFF2-40B4-BE49-F238E27FC236}">
                <a16:creationId xmlns:a16="http://schemas.microsoft.com/office/drawing/2014/main" id="{C4DD57AC-A0B4-C784-A798-754E17A549FB}"/>
              </a:ext>
            </a:extLst>
          </p:cNvPr>
          <p:cNvSpPr txBox="1"/>
          <p:nvPr/>
        </p:nvSpPr>
        <p:spPr>
          <a:xfrm>
            <a:off x="3822399" y="3555681"/>
            <a:ext cx="2592000" cy="61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t">
            <a:noAutofit/>
          </a:bodyPr>
          <a:lstStyle/>
          <a:p>
            <a:pPr algn="just"/>
            <a:r>
              <a:rPr lang="fr-FR" sz="900" dirty="0">
                <a:ea typeface="+mn-lt"/>
                <a:cs typeface="+mn-lt"/>
              </a:rPr>
              <a:t>Des bornes de recharge sont disponibles au sein de notre établissement / à xx kilomètres de notre établissement.</a:t>
            </a:r>
            <a:endParaRPr lang="en-US" sz="900" dirty="0">
              <a:ea typeface="+mn-lt"/>
              <a:cs typeface="+mn-lt"/>
            </a:endParaRPr>
          </a:p>
          <a:p>
            <a:r>
              <a:rPr lang="fr-FR" sz="900" dirty="0"/>
              <a:t>Pour les identifier : </a:t>
            </a:r>
            <a:r>
              <a:rPr lang="fr-FR" sz="900" b="1" dirty="0">
                <a:hlinkClick r:id="rId14"/>
              </a:rPr>
              <a:t>Chargemap</a:t>
            </a:r>
            <a:r>
              <a:rPr lang="fr-FR" sz="900" dirty="0"/>
              <a:t>. 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4AFF6685-D3B0-65C5-7686-0E13C8BEA9F2}"/>
              </a:ext>
            </a:extLst>
          </p:cNvPr>
          <p:cNvSpPr txBox="1"/>
          <p:nvPr/>
        </p:nvSpPr>
        <p:spPr>
          <a:xfrm>
            <a:off x="754169" y="4168918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200" b="1" dirty="0">
                <a:latin typeface="Calibri Light"/>
                <a:ea typeface="Calibri Light"/>
                <a:cs typeface="Calibri Light"/>
              </a:rPr>
              <a:t>En vélo</a:t>
            </a:r>
          </a:p>
        </p:txBody>
      </p:sp>
      <p:sp>
        <p:nvSpPr>
          <p:cNvPr id="4" name="ZoneTexte 7">
            <a:extLst>
              <a:ext uri="{FF2B5EF4-FFF2-40B4-BE49-F238E27FC236}">
                <a16:creationId xmlns:a16="http://schemas.microsoft.com/office/drawing/2014/main" id="{6F44468D-A685-1C8F-9B88-CB877130913F}"/>
              </a:ext>
            </a:extLst>
          </p:cNvPr>
          <p:cNvSpPr txBox="1"/>
          <p:nvPr/>
        </p:nvSpPr>
        <p:spPr>
          <a:xfrm>
            <a:off x="3655996" y="5281154"/>
            <a:ext cx="2779614" cy="161582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900" b="1" dirty="0">
                <a:cs typeface="Calibri"/>
              </a:rPr>
              <a:t>NB:</a:t>
            </a:r>
            <a:r>
              <a:rPr lang="fr-FR" sz="900" dirty="0">
                <a:cs typeface="Calibri"/>
              </a:rPr>
              <a:t> sur </a:t>
            </a:r>
            <a:r>
              <a:rPr lang="fr-FR" sz="900" err="1">
                <a:cs typeface="Calibri"/>
              </a:rPr>
              <a:t>OpenStreetMap</a:t>
            </a:r>
            <a:r>
              <a:rPr lang="fr-FR" sz="900" dirty="0">
                <a:cs typeface="Calibri"/>
              </a:rPr>
              <a:t> (site gratuit, en open data), entrer l'adresse de votre établissement, puis placer l'échelle à "300 mètres" en dézoomant via le bouton "-" ("vue éloignée"), en haut à droite de l'écran. </a:t>
            </a:r>
            <a:endParaRPr lang="en-US">
              <a:cs typeface="Calibri"/>
            </a:endParaRPr>
          </a:p>
          <a:p>
            <a:endParaRPr lang="fr-FR" sz="900" dirty="0">
              <a:cs typeface="Calibri"/>
            </a:endParaRPr>
          </a:p>
          <a:p>
            <a:r>
              <a:rPr lang="fr-FR" sz="900" dirty="0">
                <a:cs typeface="Calibri"/>
              </a:rPr>
              <a:t>Effectuer ensuite une capture d'écran pour copier la carte, et la coller dans l'encadré noir ci-contre. </a:t>
            </a:r>
          </a:p>
          <a:p>
            <a:endParaRPr lang="fr-FR" sz="900" dirty="0">
              <a:cs typeface="Calibri"/>
            </a:endParaRPr>
          </a:p>
          <a:p>
            <a:r>
              <a:rPr lang="fr-FR" sz="900" dirty="0">
                <a:cs typeface="Calibri"/>
              </a:rPr>
              <a:t>Pour terminer, placer l'icône bleu avec la maison à l'emplacement où se situe votre établissement sur la carte. </a:t>
            </a:r>
          </a:p>
        </p:txBody>
      </p:sp>
      <p:sp>
        <p:nvSpPr>
          <p:cNvPr id="7" name="ZoneTexte 44">
            <a:extLst>
              <a:ext uri="{FF2B5EF4-FFF2-40B4-BE49-F238E27FC236}">
                <a16:creationId xmlns:a16="http://schemas.microsoft.com/office/drawing/2014/main" id="{EF0817DA-BAC0-DD82-D748-F3A2C73D22E3}"/>
              </a:ext>
            </a:extLst>
          </p:cNvPr>
          <p:cNvSpPr txBox="1"/>
          <p:nvPr/>
        </p:nvSpPr>
        <p:spPr>
          <a:xfrm>
            <a:off x="556020" y="7802539"/>
            <a:ext cx="2376395" cy="430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100" dirty="0">
                <a:cs typeface="Calibri"/>
              </a:rPr>
              <a:t>Gabarit pour ajouter une photo de votre établissement</a:t>
            </a:r>
          </a:p>
        </p:txBody>
      </p:sp>
      <p:sp>
        <p:nvSpPr>
          <p:cNvPr id="9" name="ZoneTexte 57">
            <a:extLst>
              <a:ext uri="{FF2B5EF4-FFF2-40B4-BE49-F238E27FC236}">
                <a16:creationId xmlns:a16="http://schemas.microsoft.com/office/drawing/2014/main" id="{CCDEA594-D449-CE3D-897A-841D84869173}"/>
              </a:ext>
            </a:extLst>
          </p:cNvPr>
          <p:cNvSpPr txBox="1"/>
          <p:nvPr/>
        </p:nvSpPr>
        <p:spPr>
          <a:xfrm>
            <a:off x="917983" y="8441809"/>
            <a:ext cx="1502557" cy="902599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>
            <a:defPPr>
              <a:defRPr lang="fr-FR"/>
            </a:defPPr>
            <a:lvl1pPr>
              <a:defRPr sz="700"/>
            </a:lvl1pPr>
          </a:lstStyle>
          <a:p>
            <a:pPr>
              <a:spcAft>
                <a:spcPts val="600"/>
              </a:spcAft>
            </a:pPr>
            <a:r>
              <a:rPr lang="fr-FR" sz="900" dirty="0">
                <a:cs typeface="Calibri"/>
              </a:rPr>
              <a:t>1- Clic droit sur cette image</a:t>
            </a:r>
          </a:p>
          <a:p>
            <a:pPr>
              <a:spcAft>
                <a:spcPts val="600"/>
              </a:spcAft>
            </a:pPr>
            <a:r>
              <a:rPr lang="fr-FR" sz="900" dirty="0">
                <a:cs typeface="Calibri"/>
              </a:rPr>
              <a:t>2 – Changer d'image...</a:t>
            </a:r>
          </a:p>
          <a:p>
            <a:pPr>
              <a:spcAft>
                <a:spcPts val="600"/>
              </a:spcAft>
            </a:pPr>
            <a:r>
              <a:rPr lang="fr-FR" sz="900" dirty="0">
                <a:cs typeface="Calibri"/>
              </a:rPr>
              <a:t>3 – A partir de cet appareil...</a:t>
            </a:r>
          </a:p>
          <a:p>
            <a:pPr>
              <a:spcAft>
                <a:spcPts val="600"/>
              </a:spcAft>
            </a:pPr>
            <a:r>
              <a:rPr lang="fr-FR" sz="900" dirty="0">
                <a:cs typeface="Calibri"/>
              </a:rPr>
              <a:t>4 - Sélectionner une image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B81F171-EF2E-964D-E119-EB779F7B262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547779" y="1919032"/>
            <a:ext cx="518948" cy="40499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88C081F-EC64-3CF2-AF12-93132049893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348651" y="3117348"/>
            <a:ext cx="411181" cy="340493"/>
          </a:xfrm>
          <a:prstGeom prst="rect">
            <a:avLst/>
          </a:prstGeom>
        </p:spPr>
      </p:pic>
      <p:pic>
        <p:nvPicPr>
          <p:cNvPr id="21" name="Image 20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1FE0D5D0-7BDF-34F1-5C58-DE31AB2DE08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702371" y="9318741"/>
            <a:ext cx="1048692" cy="50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9211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790efe4-3e7d-49f7-8f71-99fdbb135b8b" xsi:nil="true"/>
    <lcf76f155ced4ddcb4097134ff3c332f xmlns="66628d8d-9d16-4457-9415-3010203f8f6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9FE6BC8CC23C46ADDF7C465F803899" ma:contentTypeVersion="15" ma:contentTypeDescription="Create a new document." ma:contentTypeScope="" ma:versionID="0e12f891286e0364eb728946c7d7dc61">
  <xsd:schema xmlns:xsd="http://www.w3.org/2001/XMLSchema" xmlns:xs="http://www.w3.org/2001/XMLSchema" xmlns:p="http://schemas.microsoft.com/office/2006/metadata/properties" xmlns:ns2="66628d8d-9d16-4457-9415-3010203f8f63" xmlns:ns3="6790efe4-3e7d-49f7-8f71-99fdbb135b8b" targetNamespace="http://schemas.microsoft.com/office/2006/metadata/properties" ma:root="true" ma:fieldsID="257a706a0867e198fa16feb68dbdb362" ns2:_="" ns3:_="">
    <xsd:import namespace="66628d8d-9d16-4457-9415-3010203f8f63"/>
    <xsd:import namespace="6790efe4-3e7d-49f7-8f71-99fdbb135b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628d8d-9d16-4457-9415-3010203f8f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4c5d64e-4ac5-4591-9f4e-dd95c80dcc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0efe4-3e7d-49f7-8f71-99fdbb135b8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e2e2f3e-be8b-42af-af9d-cc6ca9137f28}" ma:internalName="TaxCatchAll" ma:showField="CatchAllData" ma:web="6790efe4-3e7d-49f7-8f71-99fdbb135b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6ED003-935A-4BD1-B78B-53BE91925C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0E995D-DF6F-4BF0-B178-0B5AFA2EC5B4}">
  <ds:schemaRefs>
    <ds:schemaRef ds:uri="http://schemas.microsoft.com/office/2006/metadata/properties"/>
    <ds:schemaRef ds:uri="http://schemas.microsoft.com/office/infopath/2007/PartnerControls"/>
    <ds:schemaRef ds:uri="5ab3697c-a577-4d35-8a4c-d9e173d7b0e3"/>
    <ds:schemaRef ds:uri="615c05d3-87b9-4550-8c23-a6b60ce2e96c"/>
    <ds:schemaRef ds:uri="6790efe4-3e7d-49f7-8f71-99fdbb135b8b"/>
    <ds:schemaRef ds:uri="66628d8d-9d16-4457-9415-3010203f8f63"/>
  </ds:schemaRefs>
</ds:datastoreItem>
</file>

<file path=customXml/itemProps3.xml><?xml version="1.0" encoding="utf-8"?>
<ds:datastoreItem xmlns:ds="http://schemas.openxmlformats.org/officeDocument/2006/customXml" ds:itemID="{6BA52317-92F8-43EC-A012-CDF3BB5F61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628d8d-9d16-4457-9415-3010203f8f63"/>
    <ds:schemaRef ds:uri="6790efe4-3e7d-49f7-8f71-99fdbb135b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250</Words>
  <Application>Microsoft Office PowerPoint</Application>
  <PresentationFormat>Format A4 (210 x 297 mm)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Atemia BSO</dc:creator>
  <cp:lastModifiedBy>NOIROT Jocelyn</cp:lastModifiedBy>
  <cp:revision>386</cp:revision>
  <dcterms:created xsi:type="dcterms:W3CDTF">2016-12-13T16:06:41Z</dcterms:created>
  <dcterms:modified xsi:type="dcterms:W3CDTF">2024-09-16T10:33:42Z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0x010100769FE6BC8CC23C46ADDF7C465F803899</vt:lpwstr>
  </property>
  <property fmtid="{D5CDD505-2E9C-101B-9397-08002B2CF9AE}" pid="3" name="MediaServiceImageTags">
    <vt:lpwstr/>
  </property>
</Properties>
</file>