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12" r:id="rId2"/>
    <p:sldId id="267" r:id="rId3"/>
    <p:sldId id="264" r:id="rId4"/>
    <p:sldId id="266" r:id="rId5"/>
  </p:sldIdLst>
  <p:sldSz cx="9906000" cy="6858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4D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5" d="100"/>
          <a:sy n="125" d="100"/>
        </p:scale>
        <p:origin x="930" y="-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464EFB12-1E95-4E9B-B3B6-0B5E71E68228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1252538"/>
            <a:ext cx="488473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8817" y="4821505"/>
            <a:ext cx="5510530" cy="3944869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9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BCF5CA95-995F-4EB8-BED4-38953DC474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7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52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6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6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96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08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85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32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12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4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285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04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A20EF-17FD-4020-A92F-7F1C48F57411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58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ourisme-noblat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654398A-E1B3-4A41-A401-F89927EE9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2" y="0"/>
            <a:ext cx="4800598" cy="164496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A54ACE4-4A25-4E38-8250-8798457296F4}"/>
              </a:ext>
            </a:extLst>
          </p:cNvPr>
          <p:cNvSpPr txBox="1"/>
          <p:nvPr/>
        </p:nvSpPr>
        <p:spPr>
          <a:xfrm>
            <a:off x="1628775" y="2266950"/>
            <a:ext cx="649605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Outil d’aide au calcul</a:t>
            </a: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</a:t>
            </a:r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 de séjour </a:t>
            </a:r>
          </a:p>
          <a:p>
            <a:pPr algn="ctr"/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les hébergements NON CLASSÉS </a:t>
            </a: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 EN ATTENTE DE CLASSEMENT</a:t>
            </a: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Comment calculer la taxe de séjour à collecter auprès de vos hôtes en fonction du taux à 5% voté par la collectivité ? </a:t>
            </a: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37E5CB-DD22-410E-B7B1-7DFEF92C3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60" y="200025"/>
            <a:ext cx="2478030" cy="186451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958432B-6302-4C39-B638-7F2B9010D594}"/>
              </a:ext>
            </a:extLst>
          </p:cNvPr>
          <p:cNvSpPr txBox="1"/>
          <p:nvPr/>
        </p:nvSpPr>
        <p:spPr>
          <a:xfrm>
            <a:off x="95250" y="5852404"/>
            <a:ext cx="98107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&gt;&gt; outil à retrouver en téléchargement sur l’ESPACE PRO de notre site web </a:t>
            </a:r>
          </a:p>
          <a:p>
            <a:r>
              <a:rPr lang="fr-FR" sz="1400" i="1" dirty="0"/>
              <a:t>&gt;&gt; à télécharger également gratuitement le tableur </a:t>
            </a:r>
            <a:r>
              <a:rPr lang="fr-FR" sz="1400" i="1" dirty="0" err="1"/>
              <a:t>excel</a:t>
            </a:r>
            <a:r>
              <a:rPr lang="fr-FR" sz="1400" i="1" dirty="0"/>
              <a:t> de calcul automatique</a:t>
            </a:r>
          </a:p>
          <a:p>
            <a:r>
              <a:rPr lang="fr-FR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&gt;&gt;&gt;&gt; www.tourisme-noblat.org</a:t>
            </a:r>
            <a:endParaRPr lang="fr-F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42055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713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FE0F90-22CB-418A-9234-6F6BC20DB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1" y="828129"/>
            <a:ext cx="2926955" cy="5972860"/>
          </a:xfrm>
          <a:prstGeom prst="rect">
            <a:avLst/>
          </a:prstGeom>
          <a:solidFill>
            <a:srgbClr val="68BD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20" name="ZoneTexte 7">
            <a:extLst>
              <a:ext uri="{FF2B5EF4-FFF2-40B4-BE49-F238E27FC236}">
                <a16:creationId xmlns:a16="http://schemas.microsoft.com/office/drawing/2014/main" id="{339F22C0-0298-407A-BA78-E12828148EBC}"/>
              </a:ext>
            </a:extLst>
          </p:cNvPr>
          <p:cNvSpPr txBox="1"/>
          <p:nvPr/>
        </p:nvSpPr>
        <p:spPr>
          <a:xfrm>
            <a:off x="81283" y="788939"/>
            <a:ext cx="2938554" cy="14117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b="1" kern="1200" dirty="0">
                <a:solidFill>
                  <a:srgbClr val="FFFFFF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 n°1 </a:t>
            </a:r>
            <a:endParaRPr lang="fr-FR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800" b="1" dirty="0">
              <a:solidFill>
                <a:srgbClr val="000000"/>
              </a:solidFill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adultes et 2 enfants (15 et 19 ans)</a:t>
            </a: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logent </a:t>
            </a: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nuits  </a:t>
            </a: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dans votre meublé </a:t>
            </a:r>
          </a:p>
          <a:p>
            <a:pPr algn="ctr">
              <a:spcAft>
                <a:spcPts val="0"/>
              </a:spcAft>
            </a:pP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un </a:t>
            </a: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prix total de 1050€ HT</a:t>
            </a:r>
          </a:p>
          <a:p>
            <a:pPr algn="ctr">
              <a:spcAft>
                <a:spcPts val="0"/>
              </a:spcAft>
            </a:pPr>
            <a:endParaRPr lang="fr-FR" sz="1200" b="1" kern="1200" dirty="0">
              <a:solidFill>
                <a:srgbClr val="000000"/>
              </a:solidFill>
              <a:effectLst/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Tarif de la nuitée : 1050/7 = 150€ HT</a:t>
            </a:r>
            <a:endParaRPr lang="fr-FR" sz="1200" b="1" kern="1200" dirty="0">
              <a:solidFill>
                <a:srgbClr val="000000"/>
              </a:solidFill>
              <a:effectLst/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9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64F9529-B7F1-4ED8-BFF1-CB767698C3DC}"/>
              </a:ext>
            </a:extLst>
          </p:cNvPr>
          <p:cNvGrpSpPr/>
          <p:nvPr/>
        </p:nvGrpSpPr>
        <p:grpSpPr>
          <a:xfrm>
            <a:off x="3213230" y="1972286"/>
            <a:ext cx="3652921" cy="1047622"/>
            <a:chOff x="4135346" y="4019272"/>
            <a:chExt cx="3514055" cy="10935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CBB3E81-A865-48AE-96E2-4CAE2AB0E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267" y="4019272"/>
              <a:ext cx="3437301" cy="90577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ZoneTexte 3">
              <a:extLst>
                <a:ext uri="{FF2B5EF4-FFF2-40B4-BE49-F238E27FC236}">
                  <a16:creationId xmlns:a16="http://schemas.microsoft.com/office/drawing/2014/main" id="{683BCEFB-15D1-4A5F-82B2-AFB84DA63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5346" y="4045134"/>
              <a:ext cx="3514055" cy="1067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nuitée est </a:t>
              </a:r>
              <a:r>
                <a:rPr lang="fr-FR" sz="10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ramenée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au coût par personne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ces personnes soient assujetties ou non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),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taxe est donc calculée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sur le coût de la nuitée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recalculée.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Mais seules les personnes assujetties</a:t>
              </a:r>
              <a:r>
                <a:rPr lang="fr-FR" sz="1100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devront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959E5F9F-D256-4405-B23B-B82609F9F512}"/>
              </a:ext>
            </a:extLst>
          </p:cNvPr>
          <p:cNvGrpSpPr/>
          <p:nvPr/>
        </p:nvGrpSpPr>
        <p:grpSpPr>
          <a:xfrm>
            <a:off x="3234375" y="1163601"/>
            <a:ext cx="3585210" cy="767908"/>
            <a:chOff x="4483493" y="4027246"/>
            <a:chExt cx="3260243" cy="76813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EA907E8-6CAC-4709-8706-90025AF0E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493" y="4027246"/>
              <a:ext cx="3260243" cy="7681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ZoneTexte 3">
              <a:extLst>
                <a:ext uri="{FF2B5EF4-FFF2-40B4-BE49-F238E27FC236}">
                  <a16:creationId xmlns:a16="http://schemas.microsoft.com/office/drawing/2014/main" id="{96ED9C4E-33B5-4200-88F5-D225C4908D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507" y="4045131"/>
              <a:ext cx="3252111" cy="75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tarif de la nuitée, base du calcul de la taxe, se calcule donc</a:t>
              </a:r>
              <a:r>
                <a:rPr lang="fr-FR" sz="105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en fonction du loyer total du séjour (HT) et du nombre de nuits composant le séjour</a:t>
              </a: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Il est donc chaque fois différent.</a:t>
              </a:r>
              <a:endParaRPr lang="fr-FR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D5385DB-753F-44ED-9E42-2C39CB941FDA}"/>
              </a:ext>
            </a:extLst>
          </p:cNvPr>
          <p:cNvSpPr/>
          <p:nvPr/>
        </p:nvSpPr>
        <p:spPr>
          <a:xfrm>
            <a:off x="3177518" y="38136"/>
            <a:ext cx="3571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Procédure et exemples de calculs</a:t>
            </a:r>
          </a:p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DCD7D9A-F444-4E74-B49B-0E064CF8A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4062" y="819448"/>
            <a:ext cx="2759057" cy="5981541"/>
          </a:xfrm>
          <a:prstGeom prst="rect">
            <a:avLst/>
          </a:prstGeom>
          <a:solidFill>
            <a:srgbClr val="68BD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31" name="ZoneTexte 7">
            <a:extLst>
              <a:ext uri="{FF2B5EF4-FFF2-40B4-BE49-F238E27FC236}">
                <a16:creationId xmlns:a16="http://schemas.microsoft.com/office/drawing/2014/main" id="{78F1A741-A179-4AFC-B698-0344BC7005BC}"/>
              </a:ext>
            </a:extLst>
          </p:cNvPr>
          <p:cNvSpPr txBox="1"/>
          <p:nvPr/>
        </p:nvSpPr>
        <p:spPr>
          <a:xfrm>
            <a:off x="7119078" y="788939"/>
            <a:ext cx="2824737" cy="12958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b="1" kern="1200" dirty="0">
                <a:solidFill>
                  <a:srgbClr val="FFFFFF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 n°2 </a:t>
            </a:r>
          </a:p>
          <a:p>
            <a:pPr>
              <a:spcAft>
                <a:spcPts val="0"/>
              </a:spcAft>
            </a:pPr>
            <a:endParaRPr lang="fr-FR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adultes </a:t>
            </a:r>
            <a:r>
              <a:rPr lang="fr-FR" sz="1200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logent </a:t>
            </a: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nuits  </a:t>
            </a:r>
          </a:p>
          <a:p>
            <a:pPr algn="ctr">
              <a:spcAft>
                <a:spcPts val="0"/>
              </a:spcAft>
            </a:pPr>
            <a:r>
              <a:rPr lang="fr-FR" sz="1200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dans votre meublé </a:t>
            </a:r>
          </a:p>
          <a:p>
            <a:pPr algn="ctr">
              <a:spcAft>
                <a:spcPts val="0"/>
              </a:spcAft>
            </a:pPr>
            <a:r>
              <a:rPr lang="fr-FR" sz="1200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un </a:t>
            </a: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prix total de 1200€ HT</a:t>
            </a:r>
          </a:p>
          <a:p>
            <a:pPr algn="ctr">
              <a:spcAft>
                <a:spcPts val="0"/>
              </a:spcAft>
            </a:pPr>
            <a:endParaRPr lang="fr-FR" sz="1200" b="1" dirty="0">
              <a:solidFill>
                <a:srgbClr val="000000"/>
              </a:solidFill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Tarif de la nuitée : 1200/3 = 400€ HT</a:t>
            </a:r>
          </a:p>
          <a:p>
            <a:pPr>
              <a:spcAft>
                <a:spcPts val="0"/>
              </a:spcAft>
            </a:pPr>
            <a:endParaRPr lang="fr-FR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5" name="Image 2">
            <a:extLst>
              <a:ext uri="{FF2B5EF4-FFF2-40B4-BE49-F238E27FC236}">
                <a16:creationId xmlns:a16="http://schemas.microsoft.com/office/drawing/2014/main" id="{7362DD75-0848-4DD3-8092-CA558273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3" y="57011"/>
            <a:ext cx="970601" cy="73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Groupe 49">
            <a:extLst>
              <a:ext uri="{FF2B5EF4-FFF2-40B4-BE49-F238E27FC236}">
                <a16:creationId xmlns:a16="http://schemas.microsoft.com/office/drawing/2014/main" id="{1980803C-FC6F-4882-BBC1-B7064CB989A5}"/>
              </a:ext>
            </a:extLst>
          </p:cNvPr>
          <p:cNvGrpSpPr/>
          <p:nvPr/>
        </p:nvGrpSpPr>
        <p:grpSpPr>
          <a:xfrm>
            <a:off x="1881015" y="-553962"/>
            <a:ext cx="2013774" cy="1689373"/>
            <a:chOff x="-131495" y="1985564"/>
            <a:chExt cx="3611284" cy="3570863"/>
          </a:xfrm>
        </p:grpSpPr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2F566820-6EA3-4922-89EB-8E0CA42A007A}"/>
                </a:ext>
              </a:extLst>
            </p:cNvPr>
            <p:cNvSpPr/>
            <p:nvPr/>
          </p:nvSpPr>
          <p:spPr>
            <a:xfrm rot="5989094">
              <a:off x="-60318" y="1914387"/>
              <a:ext cx="3468930" cy="3611284"/>
            </a:xfrm>
            <a:prstGeom prst="arc">
              <a:avLst>
                <a:gd name="adj1" fmla="val 15994192"/>
                <a:gd name="adj2" fmla="val 20801750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52" name="Forme libre : forme 51">
              <a:extLst>
                <a:ext uri="{FF2B5EF4-FFF2-40B4-BE49-F238E27FC236}">
                  <a16:creationId xmlns:a16="http://schemas.microsoft.com/office/drawing/2014/main" id="{57895131-BE06-4C10-86BB-608FFA3B0A39}"/>
                </a:ext>
              </a:extLst>
            </p:cNvPr>
            <p:cNvSpPr/>
            <p:nvPr/>
          </p:nvSpPr>
          <p:spPr>
            <a:xfrm rot="6243463">
              <a:off x="1648001" y="5247862"/>
              <a:ext cx="326468" cy="290662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/>
            </a:p>
          </p:txBody>
        </p: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34F7AD71-95B1-4A59-B0CB-556FA99FD7CA}"/>
              </a:ext>
            </a:extLst>
          </p:cNvPr>
          <p:cNvGrpSpPr/>
          <p:nvPr/>
        </p:nvGrpSpPr>
        <p:grpSpPr>
          <a:xfrm>
            <a:off x="6059300" y="-687826"/>
            <a:ext cx="1356742" cy="1766462"/>
            <a:chOff x="1793152" y="2861691"/>
            <a:chExt cx="1866713" cy="2328061"/>
          </a:xfrm>
        </p:grpSpPr>
        <p:sp>
          <p:nvSpPr>
            <p:cNvPr id="57" name="Arc 56">
              <a:extLst>
                <a:ext uri="{FF2B5EF4-FFF2-40B4-BE49-F238E27FC236}">
                  <a16:creationId xmlns:a16="http://schemas.microsoft.com/office/drawing/2014/main" id="{C61B56D2-7642-4201-B9A8-FBD4DBF5276F}"/>
                </a:ext>
              </a:extLst>
            </p:cNvPr>
            <p:cNvSpPr/>
            <p:nvPr/>
          </p:nvSpPr>
          <p:spPr>
            <a:xfrm rot="10234009">
              <a:off x="1793152" y="2861691"/>
              <a:ext cx="1866713" cy="2161076"/>
            </a:xfrm>
            <a:prstGeom prst="arc">
              <a:avLst>
                <a:gd name="adj1" fmla="val 16235551"/>
                <a:gd name="adj2" fmla="val 20877133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58" name="Forme libre : forme 57">
              <a:extLst>
                <a:ext uri="{FF2B5EF4-FFF2-40B4-BE49-F238E27FC236}">
                  <a16:creationId xmlns:a16="http://schemas.microsoft.com/office/drawing/2014/main" id="{A7319ADB-2FAD-4BF9-B35F-A67236241CE2}"/>
                </a:ext>
              </a:extLst>
            </p:cNvPr>
            <p:cNvSpPr/>
            <p:nvPr/>
          </p:nvSpPr>
          <p:spPr>
            <a:xfrm rot="17884443">
              <a:off x="2804102" y="4901817"/>
              <a:ext cx="273050" cy="302820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/>
            </a:p>
          </p:txBody>
        </p:sp>
      </p:grpSp>
      <p:grpSp>
        <p:nvGrpSpPr>
          <p:cNvPr id="86" name="Groupe 85">
            <a:extLst>
              <a:ext uri="{FF2B5EF4-FFF2-40B4-BE49-F238E27FC236}">
                <a16:creationId xmlns:a16="http://schemas.microsoft.com/office/drawing/2014/main" id="{18E0BEEA-6874-DB59-83A6-12FFAF085D79}"/>
              </a:ext>
            </a:extLst>
          </p:cNvPr>
          <p:cNvGrpSpPr/>
          <p:nvPr/>
        </p:nvGrpSpPr>
        <p:grpSpPr>
          <a:xfrm>
            <a:off x="168118" y="3789125"/>
            <a:ext cx="1028896" cy="461789"/>
            <a:chOff x="211731" y="3634299"/>
            <a:chExt cx="1028896" cy="461789"/>
          </a:xfrm>
        </p:grpSpPr>
        <p:sp>
          <p:nvSpPr>
            <p:cNvPr id="23" name="ZoneTexte 39">
              <a:extLst>
                <a:ext uri="{FF2B5EF4-FFF2-40B4-BE49-F238E27FC236}">
                  <a16:creationId xmlns:a16="http://schemas.microsoft.com/office/drawing/2014/main" id="{05D2A57D-4D22-4CF2-AFF1-526F9B942B9C}"/>
                </a:ext>
              </a:extLst>
            </p:cNvPr>
            <p:cNvSpPr txBox="1"/>
            <p:nvPr/>
          </p:nvSpPr>
          <p:spPr>
            <a:xfrm>
              <a:off x="241280" y="3653171"/>
              <a:ext cx="999347" cy="44291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1,88€ </a:t>
              </a:r>
              <a:r>
                <a:rPr lang="fr-FR" sz="1400" b="1" kern="1200" dirty="0">
                  <a:solidFill>
                    <a:srgbClr val="FF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4€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4D1CDDDD-77F1-4395-9575-7679A0816279}"/>
                </a:ext>
              </a:extLst>
            </p:cNvPr>
            <p:cNvSpPr/>
            <p:nvPr/>
          </p:nvSpPr>
          <p:spPr>
            <a:xfrm>
              <a:off x="211731" y="3634299"/>
              <a:ext cx="992581" cy="393195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/>
            </a:p>
          </p:txBody>
        </p:sp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73525A16-C9BD-501D-9D80-0538467AD8AE}"/>
              </a:ext>
            </a:extLst>
          </p:cNvPr>
          <p:cNvGrpSpPr/>
          <p:nvPr/>
        </p:nvGrpSpPr>
        <p:grpSpPr>
          <a:xfrm>
            <a:off x="8866196" y="3791085"/>
            <a:ext cx="1029233" cy="457869"/>
            <a:chOff x="8832227" y="3556372"/>
            <a:chExt cx="895552" cy="457869"/>
          </a:xfrm>
        </p:grpSpPr>
        <p:sp>
          <p:nvSpPr>
            <p:cNvPr id="34" name="ZoneTexte 39">
              <a:extLst>
                <a:ext uri="{FF2B5EF4-FFF2-40B4-BE49-F238E27FC236}">
                  <a16:creationId xmlns:a16="http://schemas.microsoft.com/office/drawing/2014/main" id="{F572BB61-1719-42EC-A421-53C0B53D2B65}"/>
                </a:ext>
              </a:extLst>
            </p:cNvPr>
            <p:cNvSpPr txBox="1"/>
            <p:nvPr/>
          </p:nvSpPr>
          <p:spPr>
            <a:xfrm>
              <a:off x="8873846" y="3582486"/>
              <a:ext cx="853933" cy="4317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10€ </a:t>
              </a:r>
              <a:r>
                <a:rPr lang="fr-FR" sz="1400" b="1" dirty="0">
                  <a:solidFill>
                    <a:srgbClr val="FF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4€</a:t>
              </a:r>
              <a:endParaRPr lang="fr-FR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022A4976-F85D-4298-9D1E-3138124CFC79}"/>
                </a:ext>
              </a:extLst>
            </p:cNvPr>
            <p:cNvSpPr/>
            <p:nvPr/>
          </p:nvSpPr>
          <p:spPr>
            <a:xfrm>
              <a:off x="8832227" y="3556372"/>
              <a:ext cx="761536" cy="393195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3967A73E-CE31-804D-BB33-4DF52FDE7CB7}"/>
              </a:ext>
            </a:extLst>
          </p:cNvPr>
          <p:cNvSpPr/>
          <p:nvPr/>
        </p:nvSpPr>
        <p:spPr>
          <a:xfrm>
            <a:off x="7147901" y="1178757"/>
            <a:ext cx="2586566" cy="103051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grpSp>
        <p:nvGrpSpPr>
          <p:cNvPr id="101" name="Groupe 100">
            <a:extLst>
              <a:ext uri="{FF2B5EF4-FFF2-40B4-BE49-F238E27FC236}">
                <a16:creationId xmlns:a16="http://schemas.microsoft.com/office/drawing/2014/main" id="{79A330DF-5D8A-E27A-A75D-0C28943D2234}"/>
              </a:ext>
            </a:extLst>
          </p:cNvPr>
          <p:cNvGrpSpPr/>
          <p:nvPr/>
        </p:nvGrpSpPr>
        <p:grpSpPr>
          <a:xfrm>
            <a:off x="7147901" y="2263981"/>
            <a:ext cx="2586566" cy="729126"/>
            <a:chOff x="7147901" y="2263981"/>
            <a:chExt cx="2586566" cy="729126"/>
          </a:xfrm>
        </p:grpSpPr>
        <p:sp>
          <p:nvSpPr>
            <p:cNvPr id="32" name="ZoneTexte 35">
              <a:extLst>
                <a:ext uri="{FF2B5EF4-FFF2-40B4-BE49-F238E27FC236}">
                  <a16:creationId xmlns:a16="http://schemas.microsoft.com/office/drawing/2014/main" id="{0A4F0884-B978-48AB-BCE3-09C9014D52CD}"/>
                </a:ext>
              </a:extLst>
            </p:cNvPr>
            <p:cNvSpPr txBox="1"/>
            <p:nvPr/>
          </p:nvSpPr>
          <p:spPr>
            <a:xfrm>
              <a:off x="7147901" y="2268003"/>
              <a:ext cx="2586566" cy="69861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400 / 2 = 200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nuitée ramenée au coût </a:t>
              </a: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est donc de </a:t>
              </a:r>
              <a:r>
                <a:rPr lang="fr-FR" sz="14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3383564-EE63-A689-E36C-CE56A5CBC760}"/>
                </a:ext>
              </a:extLst>
            </p:cNvPr>
            <p:cNvSpPr/>
            <p:nvPr/>
          </p:nvSpPr>
          <p:spPr>
            <a:xfrm>
              <a:off x="7147901" y="2263981"/>
              <a:ext cx="2586566" cy="72912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7C8E0573-347A-AF2E-C191-659ABA094D35}"/>
              </a:ext>
            </a:extLst>
          </p:cNvPr>
          <p:cNvGrpSpPr/>
          <p:nvPr/>
        </p:nvGrpSpPr>
        <p:grpSpPr>
          <a:xfrm>
            <a:off x="3201948" y="2837939"/>
            <a:ext cx="3652921" cy="722669"/>
            <a:chOff x="4119438" y="3970060"/>
            <a:chExt cx="3514055" cy="722888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777F67C-7947-24CE-ED40-3B4B39630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267" y="4019273"/>
              <a:ext cx="3437301" cy="51620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ZoneTexte 3">
              <a:extLst>
                <a:ext uri="{FF2B5EF4-FFF2-40B4-BE49-F238E27FC236}">
                  <a16:creationId xmlns:a16="http://schemas.microsoft.com/office/drawing/2014/main" id="{2BF2B2FD-A6B9-F36E-DE3C-4EB2AB50C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9438" y="3970060"/>
              <a:ext cx="3514055" cy="72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On calcule ensuite le montant de la taxe de séjour en fonction du coût de la nuitée par personne </a:t>
              </a:r>
              <a:b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(= coût de la nuitée X 5%)</a:t>
              </a:r>
            </a:p>
          </p:txBody>
        </p:sp>
      </p:grp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5DC3B72D-1C7F-BDDA-EDD2-BE650A307263}"/>
              </a:ext>
            </a:extLst>
          </p:cNvPr>
          <p:cNvGrpSpPr/>
          <p:nvPr/>
        </p:nvGrpSpPr>
        <p:grpSpPr>
          <a:xfrm>
            <a:off x="191372" y="3053741"/>
            <a:ext cx="2589673" cy="375259"/>
            <a:chOff x="191372" y="3053741"/>
            <a:chExt cx="2589673" cy="375259"/>
          </a:xfrm>
        </p:grpSpPr>
        <p:sp>
          <p:nvSpPr>
            <p:cNvPr id="22" name="ZoneTexte 36">
              <a:extLst>
                <a:ext uri="{FF2B5EF4-FFF2-40B4-BE49-F238E27FC236}">
                  <a16:creationId xmlns:a16="http://schemas.microsoft.com/office/drawing/2014/main" id="{31CC3ACE-CCCA-4202-B95C-05D1DBC9B6F0}"/>
                </a:ext>
              </a:extLst>
            </p:cNvPr>
            <p:cNvSpPr txBox="1"/>
            <p:nvPr/>
          </p:nvSpPr>
          <p:spPr>
            <a:xfrm>
              <a:off x="191372" y="3096757"/>
              <a:ext cx="2589673" cy="33224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5% de 37,50€ =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1,88€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179C3AB-C856-6ACD-3322-51C8C48E224A}"/>
                </a:ext>
              </a:extLst>
            </p:cNvPr>
            <p:cNvSpPr/>
            <p:nvPr/>
          </p:nvSpPr>
          <p:spPr>
            <a:xfrm>
              <a:off x="194479" y="3053741"/>
              <a:ext cx="2586566" cy="356761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C8F36100-2F43-80ED-5B5F-41AED5DE49F5}"/>
              </a:ext>
            </a:extLst>
          </p:cNvPr>
          <p:cNvGrpSpPr/>
          <p:nvPr/>
        </p:nvGrpSpPr>
        <p:grpSpPr>
          <a:xfrm>
            <a:off x="3234375" y="4753048"/>
            <a:ext cx="3576282" cy="458873"/>
            <a:chOff x="4157996" y="4027247"/>
            <a:chExt cx="3585740" cy="1210800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35E676E-F960-AF00-8FE6-A8EFB34AC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27247"/>
              <a:ext cx="3585740" cy="121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ZoneTexte 3">
              <a:extLst>
                <a:ext uri="{FF2B5EF4-FFF2-40B4-BE49-F238E27FC236}">
                  <a16:creationId xmlns:a16="http://schemas.microsoft.com/office/drawing/2014/main" id="{9D44B9BC-FE7C-C660-AE4E-7F7AFE6AEB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6" y="4027247"/>
              <a:ext cx="3527139" cy="27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Je calcule la taxe de séjour de la communauté de communes de Noblat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986FFBDE-D907-0B1F-7216-E95972566234}"/>
              </a:ext>
            </a:extLst>
          </p:cNvPr>
          <p:cNvGrpSpPr/>
          <p:nvPr/>
        </p:nvGrpSpPr>
        <p:grpSpPr>
          <a:xfrm>
            <a:off x="3234375" y="5513740"/>
            <a:ext cx="3585210" cy="484751"/>
            <a:chOff x="4157996" y="3958964"/>
            <a:chExt cx="3585740" cy="127908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0EC344B-8E17-AD3D-E8D3-2CC9EB91B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27247"/>
              <a:ext cx="3585740" cy="121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ZoneTexte 3">
              <a:extLst>
                <a:ext uri="{FF2B5EF4-FFF2-40B4-BE49-F238E27FC236}">
                  <a16:creationId xmlns:a16="http://schemas.microsoft.com/office/drawing/2014/main" id="{429EBE5E-9DC9-71BB-CEBD-D9FCF136D8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6" y="3958964"/>
              <a:ext cx="3527139" cy="278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Je calcule la taxe additionnelle départementale de séjour (10% de la taxe intercommunale)</a:t>
              </a:r>
            </a:p>
            <a:p>
              <a:pPr>
                <a:spcAft>
                  <a:spcPts val="0"/>
                </a:spcAft>
              </a:pP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71" name="Groupe 70">
            <a:extLst>
              <a:ext uri="{FF2B5EF4-FFF2-40B4-BE49-F238E27FC236}">
                <a16:creationId xmlns:a16="http://schemas.microsoft.com/office/drawing/2014/main" id="{DCC54255-6A97-440D-90F4-B0E1841DB36F}"/>
              </a:ext>
            </a:extLst>
          </p:cNvPr>
          <p:cNvGrpSpPr/>
          <p:nvPr/>
        </p:nvGrpSpPr>
        <p:grpSpPr>
          <a:xfrm>
            <a:off x="1208531" y="3441259"/>
            <a:ext cx="7623187" cy="1157520"/>
            <a:chOff x="4157996" y="4027247"/>
            <a:chExt cx="4535550" cy="1056407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CA5C456-105B-4715-A832-B44998733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44634"/>
              <a:ext cx="4535550" cy="103902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73" name="ZoneTexte 3">
              <a:extLst>
                <a:ext uri="{FF2B5EF4-FFF2-40B4-BE49-F238E27FC236}">
                  <a16:creationId xmlns:a16="http://schemas.microsoft.com/office/drawing/2014/main" id="{1C62451F-C452-44B1-9F80-A04F268418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5" y="4027247"/>
              <a:ext cx="4417488" cy="97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Ce montant est ensuite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comparé au plus haut tarif adopté par la collectivité (4€/pers/nuit pour la catégorie « palaces »)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au-delà duquel le montant ne peut aller :</a:t>
              </a:r>
            </a:p>
            <a:p>
              <a:pPr>
                <a:spcAft>
                  <a:spcPts val="0"/>
                </a:spcAft>
              </a:pPr>
              <a:endParaRPr lang="fr-FR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Cas n°1 :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montant calculé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 plus bas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4€, il est donc appliqué </a:t>
              </a:r>
              <a:r>
                <a:rPr lang="fr-FR" sz="1100" b="1" u="dbl" dirty="0">
                  <a:solidFill>
                    <a:srgbClr val="FFFFFF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assujettie et par nuit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</a:p>
            <a:p>
              <a:pPr>
                <a:spcAft>
                  <a:spcPts val="0"/>
                </a:spcAft>
              </a:pPr>
              <a:endParaRPr lang="fr-FR" sz="500" b="1" dirty="0">
                <a:solidFill>
                  <a:srgbClr val="FFFFFF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100" b="1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Cas n°2 : le montant calculé </a:t>
              </a:r>
              <a:r>
                <a:rPr lang="fr-FR" sz="1100" b="1" u="sng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étant plus élevé</a:t>
              </a:r>
              <a:r>
                <a:rPr lang="fr-FR" sz="1100" b="1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que 4€, c’est le montant de 4€ qui ser</a:t>
              </a:r>
              <a:r>
                <a:rPr lang="fr-FR" sz="1100" b="1" dirty="0">
                  <a:solidFill>
                    <a:srgbClr val="FFFFFF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 appliqué </a:t>
              </a:r>
              <a:r>
                <a:rPr lang="fr-FR" sz="1100" b="1" u="dbl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assujettie et par nuit.</a:t>
              </a:r>
              <a:endParaRPr lang="fr-FR" sz="1100" b="1" u="db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0685A521-BDE1-A24C-9C7A-C919AE3DEDCD}"/>
              </a:ext>
            </a:extLst>
          </p:cNvPr>
          <p:cNvSpPr/>
          <p:nvPr/>
        </p:nvSpPr>
        <p:spPr>
          <a:xfrm>
            <a:off x="200713" y="1178757"/>
            <a:ext cx="2586566" cy="103051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A3C55F11-99A6-F561-D2E3-AC740B207D1B}"/>
              </a:ext>
            </a:extLst>
          </p:cNvPr>
          <p:cNvGrpSpPr/>
          <p:nvPr/>
        </p:nvGrpSpPr>
        <p:grpSpPr>
          <a:xfrm>
            <a:off x="197337" y="2263981"/>
            <a:ext cx="2591172" cy="729126"/>
            <a:chOff x="197337" y="2263981"/>
            <a:chExt cx="2591172" cy="729126"/>
          </a:xfrm>
        </p:grpSpPr>
        <p:sp>
          <p:nvSpPr>
            <p:cNvPr id="21" name="ZoneTexte 35">
              <a:extLst>
                <a:ext uri="{FF2B5EF4-FFF2-40B4-BE49-F238E27FC236}">
                  <a16:creationId xmlns:a16="http://schemas.microsoft.com/office/drawing/2014/main" id="{B3DEAEC2-937E-4AA5-991D-FC25F0B9195A}"/>
                </a:ext>
              </a:extLst>
            </p:cNvPr>
            <p:cNvSpPr txBox="1"/>
            <p:nvPr/>
          </p:nvSpPr>
          <p:spPr>
            <a:xfrm>
              <a:off x="197337" y="2295181"/>
              <a:ext cx="2591172" cy="697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150 / 4 = 37,50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nuitée ramenée au coût </a:t>
              </a: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est donc de 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37,50€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1B5C17C-FCD1-BB42-E8E8-970A655A065B}"/>
                </a:ext>
              </a:extLst>
            </p:cNvPr>
            <p:cNvSpPr/>
            <p:nvPr/>
          </p:nvSpPr>
          <p:spPr>
            <a:xfrm>
              <a:off x="200713" y="2263981"/>
              <a:ext cx="2586566" cy="72912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1AF58A62-5555-6AC4-9688-91731BEF23D9}"/>
              </a:ext>
            </a:extLst>
          </p:cNvPr>
          <p:cNvGrpSpPr/>
          <p:nvPr/>
        </p:nvGrpSpPr>
        <p:grpSpPr>
          <a:xfrm>
            <a:off x="7126659" y="3053741"/>
            <a:ext cx="2614749" cy="395028"/>
            <a:chOff x="7126659" y="3076538"/>
            <a:chExt cx="2614749" cy="395028"/>
          </a:xfrm>
        </p:grpSpPr>
        <p:sp>
          <p:nvSpPr>
            <p:cNvPr id="33" name="ZoneTexte 36">
              <a:extLst>
                <a:ext uri="{FF2B5EF4-FFF2-40B4-BE49-F238E27FC236}">
                  <a16:creationId xmlns:a16="http://schemas.microsoft.com/office/drawing/2014/main" id="{2D94E33C-FC15-4B76-B066-BEAA39153030}"/>
                </a:ext>
              </a:extLst>
            </p:cNvPr>
            <p:cNvSpPr txBox="1"/>
            <p:nvPr/>
          </p:nvSpPr>
          <p:spPr>
            <a:xfrm>
              <a:off x="7126659" y="3119898"/>
              <a:ext cx="2614749" cy="35166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5% de </a:t>
              </a:r>
              <a:r>
                <a:rPr lang="fr-FR" sz="1400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€ 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10€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736D8C5-05C1-0BDC-D301-2538B18D4F4E}"/>
                </a:ext>
              </a:extLst>
            </p:cNvPr>
            <p:cNvSpPr/>
            <p:nvPr/>
          </p:nvSpPr>
          <p:spPr>
            <a:xfrm>
              <a:off x="7147901" y="3076538"/>
              <a:ext cx="2586566" cy="356761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8F4F811F-FE30-65BB-FE26-6A9AB8236CCA}"/>
              </a:ext>
            </a:extLst>
          </p:cNvPr>
          <p:cNvGrpSpPr/>
          <p:nvPr/>
        </p:nvGrpSpPr>
        <p:grpSpPr>
          <a:xfrm>
            <a:off x="3237316" y="6169973"/>
            <a:ext cx="3585210" cy="458873"/>
            <a:chOff x="4157996" y="4027247"/>
            <a:chExt cx="3585740" cy="121080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2C6A2EA-1B14-BCBE-0B5D-A928100C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27247"/>
              <a:ext cx="3585740" cy="121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ZoneTexte 3">
              <a:extLst>
                <a:ext uri="{FF2B5EF4-FFF2-40B4-BE49-F238E27FC236}">
                  <a16:creationId xmlns:a16="http://schemas.microsoft.com/office/drawing/2014/main" id="{76F436AF-4A10-363F-C830-97B1573137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6" y="4027247"/>
              <a:ext cx="3527139" cy="27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Je collecte les deux taxes et les reversent à la communauté de communes de Noblat</a:t>
              </a:r>
            </a:p>
            <a:p>
              <a:pPr>
                <a:spcAft>
                  <a:spcPts val="0"/>
                </a:spcAft>
              </a:pP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2B90026A-28F0-1E50-5F8D-A705F34B47A8}"/>
              </a:ext>
            </a:extLst>
          </p:cNvPr>
          <p:cNvGrpSpPr/>
          <p:nvPr/>
        </p:nvGrpSpPr>
        <p:grpSpPr>
          <a:xfrm>
            <a:off x="7154842" y="4670728"/>
            <a:ext cx="2650208" cy="834027"/>
            <a:chOff x="7154842" y="4892898"/>
            <a:chExt cx="2650208" cy="713517"/>
          </a:xfrm>
        </p:grpSpPr>
        <p:sp>
          <p:nvSpPr>
            <p:cNvPr id="49" name="ZoneTexte 39">
              <a:extLst>
                <a:ext uri="{FF2B5EF4-FFF2-40B4-BE49-F238E27FC236}">
                  <a16:creationId xmlns:a16="http://schemas.microsoft.com/office/drawing/2014/main" id="{3BDCD820-7F69-44E7-9DC9-6ACD96D882C6}"/>
                </a:ext>
              </a:extLst>
            </p:cNvPr>
            <p:cNvSpPr txBox="1"/>
            <p:nvPr/>
          </p:nvSpPr>
          <p:spPr>
            <a:xfrm>
              <a:off x="7154842" y="4912373"/>
              <a:ext cx="2650208" cy="6725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de séjour intercommunale </a:t>
              </a:r>
              <a:b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4€ x 2 pers.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ssujetties x 3 nuits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24€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0475C28C-63B7-7A6A-AB6C-DDDBAA9A3A8B}"/>
                </a:ext>
              </a:extLst>
            </p:cNvPr>
            <p:cNvSpPr/>
            <p:nvPr/>
          </p:nvSpPr>
          <p:spPr>
            <a:xfrm>
              <a:off x="7154842" y="4892898"/>
              <a:ext cx="2586566" cy="7135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7E401CA4-2F41-153F-F50E-B9969006F31E}"/>
              </a:ext>
            </a:extLst>
          </p:cNvPr>
          <p:cNvGrpSpPr/>
          <p:nvPr/>
        </p:nvGrpSpPr>
        <p:grpSpPr>
          <a:xfrm>
            <a:off x="198835" y="4670728"/>
            <a:ext cx="2589673" cy="913595"/>
            <a:chOff x="198835" y="4873929"/>
            <a:chExt cx="2589673" cy="781588"/>
          </a:xfrm>
        </p:grpSpPr>
        <p:sp>
          <p:nvSpPr>
            <p:cNvPr id="47" name="ZoneTexte 39">
              <a:extLst>
                <a:ext uri="{FF2B5EF4-FFF2-40B4-BE49-F238E27FC236}">
                  <a16:creationId xmlns:a16="http://schemas.microsoft.com/office/drawing/2014/main" id="{AD5D0B27-87B0-461E-A6DD-C42B8B514E01}"/>
                </a:ext>
              </a:extLst>
            </p:cNvPr>
            <p:cNvSpPr txBox="1"/>
            <p:nvPr/>
          </p:nvSpPr>
          <p:spPr>
            <a:xfrm>
              <a:off x="198835" y="4887743"/>
              <a:ext cx="2582210" cy="7677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de séjour intercommunale </a:t>
              </a:r>
              <a:b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1,88€ x 3 pers.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ssujetties x 7 nuits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39,48€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DA1CFF39-B7C4-2683-C20C-C56E38D1B7A8}"/>
                </a:ext>
              </a:extLst>
            </p:cNvPr>
            <p:cNvSpPr/>
            <p:nvPr/>
          </p:nvSpPr>
          <p:spPr>
            <a:xfrm>
              <a:off x="201942" y="4873929"/>
              <a:ext cx="2586566" cy="7135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99" name="Groupe 98">
            <a:extLst>
              <a:ext uri="{FF2B5EF4-FFF2-40B4-BE49-F238E27FC236}">
                <a16:creationId xmlns:a16="http://schemas.microsoft.com/office/drawing/2014/main" id="{23314D6F-5D0B-BC30-ED76-497846431A72}"/>
              </a:ext>
            </a:extLst>
          </p:cNvPr>
          <p:cNvGrpSpPr/>
          <p:nvPr/>
        </p:nvGrpSpPr>
        <p:grpSpPr>
          <a:xfrm>
            <a:off x="197337" y="5566530"/>
            <a:ext cx="2591170" cy="634317"/>
            <a:chOff x="197337" y="5630030"/>
            <a:chExt cx="2591170" cy="634317"/>
          </a:xfrm>
        </p:grpSpPr>
        <p:sp>
          <p:nvSpPr>
            <p:cNvPr id="81" name="ZoneTexte 39">
              <a:extLst>
                <a:ext uri="{FF2B5EF4-FFF2-40B4-BE49-F238E27FC236}">
                  <a16:creationId xmlns:a16="http://schemas.microsoft.com/office/drawing/2014/main" id="{4F16E790-4C35-6A0C-C4CF-A6FAD5796075}"/>
                </a:ext>
              </a:extLst>
            </p:cNvPr>
            <p:cNvSpPr txBox="1"/>
            <p:nvPr/>
          </p:nvSpPr>
          <p:spPr>
            <a:xfrm>
              <a:off x="198835" y="5648077"/>
              <a:ext cx="2589672" cy="616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additionnelle départementale de séjour 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39,48€ X 10% = 3,95€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B9425375-F53D-5A20-8A8C-5F9EDE722CDC}"/>
                </a:ext>
              </a:extLst>
            </p:cNvPr>
            <p:cNvSpPr/>
            <p:nvPr/>
          </p:nvSpPr>
          <p:spPr>
            <a:xfrm>
              <a:off x="197337" y="5630030"/>
              <a:ext cx="2586566" cy="6343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4" name="Groupe 103">
            <a:extLst>
              <a:ext uri="{FF2B5EF4-FFF2-40B4-BE49-F238E27FC236}">
                <a16:creationId xmlns:a16="http://schemas.microsoft.com/office/drawing/2014/main" id="{1FB27575-A75A-5DE8-694E-BB24F800A6F6}"/>
              </a:ext>
            </a:extLst>
          </p:cNvPr>
          <p:cNvGrpSpPr/>
          <p:nvPr/>
        </p:nvGrpSpPr>
        <p:grpSpPr>
          <a:xfrm>
            <a:off x="7139919" y="5566530"/>
            <a:ext cx="2594549" cy="642686"/>
            <a:chOff x="7139919" y="5670874"/>
            <a:chExt cx="2594549" cy="642686"/>
          </a:xfrm>
        </p:grpSpPr>
        <p:sp>
          <p:nvSpPr>
            <p:cNvPr id="82" name="ZoneTexte 39">
              <a:extLst>
                <a:ext uri="{FF2B5EF4-FFF2-40B4-BE49-F238E27FC236}">
                  <a16:creationId xmlns:a16="http://schemas.microsoft.com/office/drawing/2014/main" id="{8B2366A1-B510-EEB8-D88D-41018E1CB478}"/>
                </a:ext>
              </a:extLst>
            </p:cNvPr>
            <p:cNvSpPr txBox="1"/>
            <p:nvPr/>
          </p:nvSpPr>
          <p:spPr>
            <a:xfrm>
              <a:off x="7139920" y="5670874"/>
              <a:ext cx="2594548" cy="62321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additionnelle départementale de séjour 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24€ X 10% = 2,4€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704ACC22-6E4C-03BD-250E-C0CDCD33DC63}"/>
                </a:ext>
              </a:extLst>
            </p:cNvPr>
            <p:cNvSpPr/>
            <p:nvPr/>
          </p:nvSpPr>
          <p:spPr>
            <a:xfrm>
              <a:off x="7139919" y="5679243"/>
              <a:ext cx="2586566" cy="6343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DE1B3A50-AE71-01AE-7FD3-D17BA2E87E44}"/>
              </a:ext>
            </a:extLst>
          </p:cNvPr>
          <p:cNvGrpSpPr/>
          <p:nvPr/>
        </p:nvGrpSpPr>
        <p:grpSpPr>
          <a:xfrm>
            <a:off x="198835" y="6275792"/>
            <a:ext cx="2589673" cy="511408"/>
            <a:chOff x="198835" y="6332942"/>
            <a:chExt cx="2589673" cy="511408"/>
          </a:xfrm>
        </p:grpSpPr>
        <p:sp>
          <p:nvSpPr>
            <p:cNvPr id="83" name="ZoneTexte 39">
              <a:extLst>
                <a:ext uri="{FF2B5EF4-FFF2-40B4-BE49-F238E27FC236}">
                  <a16:creationId xmlns:a16="http://schemas.microsoft.com/office/drawing/2014/main" id="{B5DC4CE8-0494-6EFB-8A88-6C9FB2F35885}"/>
                </a:ext>
              </a:extLst>
            </p:cNvPr>
            <p:cNvSpPr txBox="1"/>
            <p:nvPr/>
          </p:nvSpPr>
          <p:spPr>
            <a:xfrm>
              <a:off x="198835" y="6332942"/>
              <a:ext cx="2589672" cy="5114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Montant à reverser 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: 39,48€ + 3,95€ </a:t>
              </a:r>
              <a:b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fr-FR" sz="16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43,43€</a:t>
              </a:r>
              <a:endParaRPr lang="fr-F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532ADBA-29A4-81DF-BE86-DB20A99B1A7A}"/>
                </a:ext>
              </a:extLst>
            </p:cNvPr>
            <p:cNvSpPr/>
            <p:nvPr/>
          </p:nvSpPr>
          <p:spPr>
            <a:xfrm>
              <a:off x="201942" y="6338240"/>
              <a:ext cx="2586566" cy="46275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CBE47A8B-E8DE-C2FD-4874-504E226AACDE}"/>
              </a:ext>
            </a:extLst>
          </p:cNvPr>
          <p:cNvGrpSpPr/>
          <p:nvPr/>
        </p:nvGrpSpPr>
        <p:grpSpPr>
          <a:xfrm>
            <a:off x="7142279" y="6275792"/>
            <a:ext cx="2592187" cy="462750"/>
            <a:chOff x="7142279" y="6381599"/>
            <a:chExt cx="2592187" cy="462750"/>
          </a:xfrm>
        </p:grpSpPr>
        <p:sp>
          <p:nvSpPr>
            <p:cNvPr id="84" name="ZoneTexte 39">
              <a:extLst>
                <a:ext uri="{FF2B5EF4-FFF2-40B4-BE49-F238E27FC236}">
                  <a16:creationId xmlns:a16="http://schemas.microsoft.com/office/drawing/2014/main" id="{E003834C-2AB1-E789-0721-E6C0AA602551}"/>
                </a:ext>
              </a:extLst>
            </p:cNvPr>
            <p:cNvSpPr txBox="1"/>
            <p:nvPr/>
          </p:nvSpPr>
          <p:spPr>
            <a:xfrm>
              <a:off x="7147899" y="6395326"/>
              <a:ext cx="2586567" cy="4490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Montant à reverser 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: 24€ + 2,4€ </a:t>
              </a:r>
              <a:b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fr-FR" sz="16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26,40€</a:t>
              </a:r>
              <a:endParaRPr lang="fr-F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72BBF22-8BAF-6014-2105-F39037FE3BAF}"/>
                </a:ext>
              </a:extLst>
            </p:cNvPr>
            <p:cNvSpPr/>
            <p:nvPr/>
          </p:nvSpPr>
          <p:spPr>
            <a:xfrm>
              <a:off x="7142279" y="6381599"/>
              <a:ext cx="2586566" cy="46275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06" name="Flèche : gauche 105">
            <a:extLst>
              <a:ext uri="{FF2B5EF4-FFF2-40B4-BE49-F238E27FC236}">
                <a16:creationId xmlns:a16="http://schemas.microsoft.com/office/drawing/2014/main" id="{1E5F99D1-A76D-457A-37D2-7EF3622135E2}"/>
              </a:ext>
            </a:extLst>
          </p:cNvPr>
          <p:cNvSpPr/>
          <p:nvPr/>
        </p:nvSpPr>
        <p:spPr>
          <a:xfrm>
            <a:off x="2804876" y="1447800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Flèche : gauche 106">
            <a:extLst>
              <a:ext uri="{FF2B5EF4-FFF2-40B4-BE49-F238E27FC236}">
                <a16:creationId xmlns:a16="http://schemas.microsoft.com/office/drawing/2014/main" id="{8B0482F0-7708-6C8E-A718-B8D3066AB3BC}"/>
              </a:ext>
            </a:extLst>
          </p:cNvPr>
          <p:cNvSpPr/>
          <p:nvPr/>
        </p:nvSpPr>
        <p:spPr>
          <a:xfrm>
            <a:off x="2804876" y="2484190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 : gauche 107">
            <a:extLst>
              <a:ext uri="{FF2B5EF4-FFF2-40B4-BE49-F238E27FC236}">
                <a16:creationId xmlns:a16="http://schemas.microsoft.com/office/drawing/2014/main" id="{ED89FB42-9A7C-8A54-7F48-44BED06A6AFB}"/>
              </a:ext>
            </a:extLst>
          </p:cNvPr>
          <p:cNvSpPr/>
          <p:nvPr/>
        </p:nvSpPr>
        <p:spPr>
          <a:xfrm>
            <a:off x="2804876" y="3127351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Flèche : gauche 108">
            <a:extLst>
              <a:ext uri="{FF2B5EF4-FFF2-40B4-BE49-F238E27FC236}">
                <a16:creationId xmlns:a16="http://schemas.microsoft.com/office/drawing/2014/main" id="{7FAFD722-33EB-C358-366D-56213943383C}"/>
              </a:ext>
            </a:extLst>
          </p:cNvPr>
          <p:cNvSpPr/>
          <p:nvPr/>
        </p:nvSpPr>
        <p:spPr>
          <a:xfrm>
            <a:off x="2804876" y="4926476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Flèche : gauche 109">
            <a:extLst>
              <a:ext uri="{FF2B5EF4-FFF2-40B4-BE49-F238E27FC236}">
                <a16:creationId xmlns:a16="http://schemas.microsoft.com/office/drawing/2014/main" id="{5EEBDD94-3C3B-286C-8586-8D04F78ECB1B}"/>
              </a:ext>
            </a:extLst>
          </p:cNvPr>
          <p:cNvSpPr/>
          <p:nvPr/>
        </p:nvSpPr>
        <p:spPr>
          <a:xfrm>
            <a:off x="2804876" y="5672015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Flèche : gauche 110">
            <a:extLst>
              <a:ext uri="{FF2B5EF4-FFF2-40B4-BE49-F238E27FC236}">
                <a16:creationId xmlns:a16="http://schemas.microsoft.com/office/drawing/2014/main" id="{A8242068-2758-0102-D887-C5BC31D96F46}"/>
              </a:ext>
            </a:extLst>
          </p:cNvPr>
          <p:cNvSpPr/>
          <p:nvPr/>
        </p:nvSpPr>
        <p:spPr>
          <a:xfrm>
            <a:off x="2804876" y="6380573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Flèche : gauche 111">
            <a:extLst>
              <a:ext uri="{FF2B5EF4-FFF2-40B4-BE49-F238E27FC236}">
                <a16:creationId xmlns:a16="http://schemas.microsoft.com/office/drawing/2014/main" id="{2086FF5A-C628-E4E0-0BC4-3B4CEADC72C7}"/>
              </a:ext>
            </a:extLst>
          </p:cNvPr>
          <p:cNvSpPr/>
          <p:nvPr/>
        </p:nvSpPr>
        <p:spPr>
          <a:xfrm rot="10800000">
            <a:off x="6826723" y="1447800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Flèche : gauche 113">
            <a:extLst>
              <a:ext uri="{FF2B5EF4-FFF2-40B4-BE49-F238E27FC236}">
                <a16:creationId xmlns:a16="http://schemas.microsoft.com/office/drawing/2014/main" id="{E66BA12D-1DC7-5367-EBAD-71E29C18FA9F}"/>
              </a:ext>
            </a:extLst>
          </p:cNvPr>
          <p:cNvSpPr/>
          <p:nvPr/>
        </p:nvSpPr>
        <p:spPr>
          <a:xfrm rot="10800000">
            <a:off x="6826723" y="2485432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Flèche : gauche 115">
            <a:extLst>
              <a:ext uri="{FF2B5EF4-FFF2-40B4-BE49-F238E27FC236}">
                <a16:creationId xmlns:a16="http://schemas.microsoft.com/office/drawing/2014/main" id="{7129D284-1749-D4E7-7F9D-B151E2AF168B}"/>
              </a:ext>
            </a:extLst>
          </p:cNvPr>
          <p:cNvSpPr/>
          <p:nvPr/>
        </p:nvSpPr>
        <p:spPr>
          <a:xfrm rot="10800000">
            <a:off x="6826723" y="3132005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Flèche : gauche 116">
            <a:extLst>
              <a:ext uri="{FF2B5EF4-FFF2-40B4-BE49-F238E27FC236}">
                <a16:creationId xmlns:a16="http://schemas.microsoft.com/office/drawing/2014/main" id="{76C92750-A957-3C1D-3BFB-CBFC7650C1DA}"/>
              </a:ext>
            </a:extLst>
          </p:cNvPr>
          <p:cNvSpPr/>
          <p:nvPr/>
        </p:nvSpPr>
        <p:spPr>
          <a:xfrm rot="10800000">
            <a:off x="6826724" y="4926476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Flèche : gauche 117">
            <a:extLst>
              <a:ext uri="{FF2B5EF4-FFF2-40B4-BE49-F238E27FC236}">
                <a16:creationId xmlns:a16="http://schemas.microsoft.com/office/drawing/2014/main" id="{B829BFB1-4515-A08C-46F4-4B5E32E3F368}"/>
              </a:ext>
            </a:extLst>
          </p:cNvPr>
          <p:cNvSpPr/>
          <p:nvPr/>
        </p:nvSpPr>
        <p:spPr>
          <a:xfrm rot="10800000">
            <a:off x="6826724" y="5672015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Flèche : gauche 118">
            <a:extLst>
              <a:ext uri="{FF2B5EF4-FFF2-40B4-BE49-F238E27FC236}">
                <a16:creationId xmlns:a16="http://schemas.microsoft.com/office/drawing/2014/main" id="{A657D9A1-DCD2-EF9B-30F7-DC974E2F7DA4}"/>
              </a:ext>
            </a:extLst>
          </p:cNvPr>
          <p:cNvSpPr/>
          <p:nvPr/>
        </p:nvSpPr>
        <p:spPr>
          <a:xfrm rot="10800000">
            <a:off x="6826724" y="6380573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Arc 120">
            <a:extLst>
              <a:ext uri="{FF2B5EF4-FFF2-40B4-BE49-F238E27FC236}">
                <a16:creationId xmlns:a16="http://schemas.microsoft.com/office/drawing/2014/main" id="{F295CB9D-B982-5CB1-8C5F-1A4027317971}"/>
              </a:ext>
            </a:extLst>
          </p:cNvPr>
          <p:cNvSpPr/>
          <p:nvPr/>
        </p:nvSpPr>
        <p:spPr>
          <a:xfrm rot="5989094">
            <a:off x="8478557" y="3486874"/>
            <a:ext cx="837019" cy="1231087"/>
          </a:xfrm>
          <a:prstGeom prst="arc">
            <a:avLst>
              <a:gd name="adj1" fmla="val 15994192"/>
              <a:gd name="adj2" fmla="val 20801750"/>
            </a:avLst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fr-FR" b="1"/>
          </a:p>
        </p:txBody>
      </p:sp>
      <p:sp>
        <p:nvSpPr>
          <p:cNvPr id="122" name="Forme libre : forme 121">
            <a:extLst>
              <a:ext uri="{FF2B5EF4-FFF2-40B4-BE49-F238E27FC236}">
                <a16:creationId xmlns:a16="http://schemas.microsoft.com/office/drawing/2014/main" id="{842BA3F1-59B6-7D7D-CC15-2A081263DB9F}"/>
              </a:ext>
            </a:extLst>
          </p:cNvPr>
          <p:cNvSpPr/>
          <p:nvPr/>
        </p:nvSpPr>
        <p:spPr>
          <a:xfrm rot="7108291">
            <a:off x="8927649" y="4453601"/>
            <a:ext cx="121030" cy="111898"/>
          </a:xfrm>
          <a:custGeom>
            <a:avLst/>
            <a:gdLst>
              <a:gd name="connsiteX0" fmla="*/ 328474 w 436568"/>
              <a:gd name="connsiteY0" fmla="*/ 0 h 319738"/>
              <a:gd name="connsiteX1" fmla="*/ 417250 w 436568"/>
              <a:gd name="connsiteY1" fmla="*/ 319596 h 319738"/>
              <a:gd name="connsiteX2" fmla="*/ 0 w 436568"/>
              <a:gd name="connsiteY2" fmla="*/ 44388 h 319738"/>
              <a:gd name="connsiteX3" fmla="*/ 0 w 436568"/>
              <a:gd name="connsiteY3" fmla="*/ 44388 h 319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568" h="319738">
                <a:moveTo>
                  <a:pt x="328474" y="0"/>
                </a:moveTo>
                <a:cubicBezTo>
                  <a:pt x="400235" y="156099"/>
                  <a:pt x="471996" y="312198"/>
                  <a:pt x="417250" y="319596"/>
                </a:cubicBezTo>
                <a:cubicBezTo>
                  <a:pt x="362504" y="326994"/>
                  <a:pt x="0" y="44388"/>
                  <a:pt x="0" y="44388"/>
                </a:cubicBezTo>
                <a:lnTo>
                  <a:pt x="0" y="44388"/>
                </a:lnTo>
              </a:path>
            </a:pathLst>
          </a:cu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/>
          </a:p>
        </p:txBody>
      </p:sp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9A059D0B-7AF8-30DE-0700-77FA74510356}"/>
              </a:ext>
            </a:extLst>
          </p:cNvPr>
          <p:cNvGrpSpPr/>
          <p:nvPr/>
        </p:nvGrpSpPr>
        <p:grpSpPr>
          <a:xfrm>
            <a:off x="569300" y="3638550"/>
            <a:ext cx="825876" cy="930674"/>
            <a:chOff x="1793152" y="2861691"/>
            <a:chExt cx="1866713" cy="2328061"/>
          </a:xfrm>
        </p:grpSpPr>
        <p:sp>
          <p:nvSpPr>
            <p:cNvPr id="124" name="Arc 123">
              <a:extLst>
                <a:ext uri="{FF2B5EF4-FFF2-40B4-BE49-F238E27FC236}">
                  <a16:creationId xmlns:a16="http://schemas.microsoft.com/office/drawing/2014/main" id="{45BCD631-C24A-7E91-47B2-2C802BD08E1C}"/>
                </a:ext>
              </a:extLst>
            </p:cNvPr>
            <p:cNvSpPr/>
            <p:nvPr/>
          </p:nvSpPr>
          <p:spPr>
            <a:xfrm rot="10234009">
              <a:off x="1793152" y="2861691"/>
              <a:ext cx="1866713" cy="2161076"/>
            </a:xfrm>
            <a:prstGeom prst="arc">
              <a:avLst>
                <a:gd name="adj1" fmla="val 16235551"/>
                <a:gd name="adj2" fmla="val 20877133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125" name="Forme libre : forme 124">
              <a:extLst>
                <a:ext uri="{FF2B5EF4-FFF2-40B4-BE49-F238E27FC236}">
                  <a16:creationId xmlns:a16="http://schemas.microsoft.com/office/drawing/2014/main" id="{2DC5DDBD-E69F-4886-5B21-42C2BA33F602}"/>
                </a:ext>
              </a:extLst>
            </p:cNvPr>
            <p:cNvSpPr/>
            <p:nvPr/>
          </p:nvSpPr>
          <p:spPr>
            <a:xfrm rot="17884443">
              <a:off x="2804102" y="4901817"/>
              <a:ext cx="273050" cy="302820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2248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e 118">
            <a:extLst>
              <a:ext uri="{FF2B5EF4-FFF2-40B4-BE49-F238E27FC236}">
                <a16:creationId xmlns:a16="http://schemas.microsoft.com/office/drawing/2014/main" id="{C3BAD720-7894-4C6A-A2D5-162BDBE7D311}"/>
              </a:ext>
            </a:extLst>
          </p:cNvPr>
          <p:cNvGrpSpPr/>
          <p:nvPr/>
        </p:nvGrpSpPr>
        <p:grpSpPr>
          <a:xfrm>
            <a:off x="8313903" y="3855154"/>
            <a:ext cx="1230231" cy="826461"/>
            <a:chOff x="1107155" y="1406643"/>
            <a:chExt cx="1230231" cy="826461"/>
          </a:xfrm>
        </p:grpSpPr>
        <p:sp>
          <p:nvSpPr>
            <p:cNvPr id="120" name="ZoneTexte 119">
              <a:extLst>
                <a:ext uri="{FF2B5EF4-FFF2-40B4-BE49-F238E27FC236}">
                  <a16:creationId xmlns:a16="http://schemas.microsoft.com/office/drawing/2014/main" id="{87F8C128-2325-4F87-8D2B-931AB725A713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30777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Tarif plafond :</a:t>
              </a:r>
            </a:p>
          </p:txBody>
        </p:sp>
        <p:sp>
          <p:nvSpPr>
            <p:cNvPr id="121" name="ZoneTexte 120">
              <a:extLst>
                <a:ext uri="{FF2B5EF4-FFF2-40B4-BE49-F238E27FC236}">
                  <a16:creationId xmlns:a16="http://schemas.microsoft.com/office/drawing/2014/main" id="{A45FF997-0994-4749-8A4E-FA6500EF642C}"/>
                </a:ext>
              </a:extLst>
            </p:cNvPr>
            <p:cNvSpPr txBox="1"/>
            <p:nvPr/>
          </p:nvSpPr>
          <p:spPr>
            <a:xfrm>
              <a:off x="1107158" y="1709884"/>
              <a:ext cx="1230228" cy="5232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4 €</a:t>
              </a:r>
            </a:p>
          </p:txBody>
        </p:sp>
      </p:grpSp>
      <p:sp>
        <p:nvSpPr>
          <p:cNvPr id="117" name="Flèche : droite 116">
            <a:extLst>
              <a:ext uri="{FF2B5EF4-FFF2-40B4-BE49-F238E27FC236}">
                <a16:creationId xmlns:a16="http://schemas.microsoft.com/office/drawing/2014/main" id="{C3D479FA-05AF-4DC8-A32A-16E6E565E1A1}"/>
              </a:ext>
            </a:extLst>
          </p:cNvPr>
          <p:cNvSpPr/>
          <p:nvPr/>
        </p:nvSpPr>
        <p:spPr>
          <a:xfrm rot="17358623">
            <a:off x="8192655" y="4783761"/>
            <a:ext cx="1256569" cy="363648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Flèche : droite 137">
            <a:extLst>
              <a:ext uri="{FF2B5EF4-FFF2-40B4-BE49-F238E27FC236}">
                <a16:creationId xmlns:a16="http://schemas.microsoft.com/office/drawing/2014/main" id="{8F2DCA63-C780-4BA1-AE36-76D8BC29E81E}"/>
              </a:ext>
            </a:extLst>
          </p:cNvPr>
          <p:cNvSpPr/>
          <p:nvPr/>
        </p:nvSpPr>
        <p:spPr>
          <a:xfrm rot="14282887">
            <a:off x="7486433" y="5029412"/>
            <a:ext cx="684176" cy="23158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CD40810-536E-477D-B05C-BDAEE7DE40F1}"/>
              </a:ext>
            </a:extLst>
          </p:cNvPr>
          <p:cNvGrpSpPr/>
          <p:nvPr/>
        </p:nvGrpSpPr>
        <p:grpSpPr>
          <a:xfrm>
            <a:off x="1816281" y="-1908606"/>
            <a:ext cx="3260090" cy="523875"/>
            <a:chOff x="4483493" y="4027247"/>
            <a:chExt cx="3260243" cy="5245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593371-D88A-4DCA-ABC0-0BDD58072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493" y="4027247"/>
              <a:ext cx="3260243" cy="52459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ZoneTexte 3">
              <a:extLst>
                <a:ext uri="{FF2B5EF4-FFF2-40B4-BE49-F238E27FC236}">
                  <a16:creationId xmlns:a16="http://schemas.microsoft.com/office/drawing/2014/main" id="{9002017D-2D18-44B2-9BBB-F8D12BEDB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507" y="4045115"/>
              <a:ext cx="3252111" cy="481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montant dû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</a:t>
              </a:r>
              <a:r>
                <a:rPr lang="fr-FR" sz="1100" b="1" u="sng" kern="1200" dirty="0" err="1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assujetie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et par nuit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 ici de 0.75€. 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D5385DB-753F-44ED-9E42-2C39CB941FDA}"/>
              </a:ext>
            </a:extLst>
          </p:cNvPr>
          <p:cNvSpPr/>
          <p:nvPr/>
        </p:nvSpPr>
        <p:spPr>
          <a:xfrm>
            <a:off x="2866851" y="342528"/>
            <a:ext cx="1674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Outil de calcul </a:t>
            </a:r>
            <a:endParaRPr lang="fr-FR" dirty="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91A41EF-47F3-4A6D-8C08-8EA47002DFD0}"/>
              </a:ext>
            </a:extLst>
          </p:cNvPr>
          <p:cNvGrpSpPr/>
          <p:nvPr/>
        </p:nvGrpSpPr>
        <p:grpSpPr>
          <a:xfrm>
            <a:off x="1650552" y="-362687"/>
            <a:ext cx="2013774" cy="2042626"/>
            <a:chOff x="-131495" y="1985564"/>
            <a:chExt cx="3611284" cy="3570863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19FEC373-EEDF-44C5-ABFB-191D3E377257}"/>
                </a:ext>
              </a:extLst>
            </p:cNvPr>
            <p:cNvSpPr/>
            <p:nvPr/>
          </p:nvSpPr>
          <p:spPr>
            <a:xfrm rot="5989094">
              <a:off x="-60318" y="1914387"/>
              <a:ext cx="3468930" cy="3611284"/>
            </a:xfrm>
            <a:prstGeom prst="arc">
              <a:avLst>
                <a:gd name="adj1" fmla="val 15994192"/>
                <a:gd name="adj2" fmla="val 20801750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E421788D-FFB8-42FD-8386-7C3A9793C484}"/>
                </a:ext>
              </a:extLst>
            </p:cNvPr>
            <p:cNvSpPr/>
            <p:nvPr/>
          </p:nvSpPr>
          <p:spPr>
            <a:xfrm rot="6243463">
              <a:off x="1648001" y="5247862"/>
              <a:ext cx="326468" cy="290662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pic>
        <p:nvPicPr>
          <p:cNvPr id="45" name="Image 2">
            <a:extLst>
              <a:ext uri="{FF2B5EF4-FFF2-40B4-BE49-F238E27FC236}">
                <a16:creationId xmlns:a16="http://schemas.microsoft.com/office/drawing/2014/main" id="{7362DD75-0848-4DD3-8092-CA558273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12" y="89512"/>
            <a:ext cx="1287692" cy="97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2B19E26D-A4E0-41A2-83CE-EA0E35B7E1D8}"/>
              </a:ext>
            </a:extLst>
          </p:cNvPr>
          <p:cNvGrpSpPr/>
          <p:nvPr/>
        </p:nvGrpSpPr>
        <p:grpSpPr>
          <a:xfrm>
            <a:off x="372730" y="1284312"/>
            <a:ext cx="2045439" cy="1038288"/>
            <a:chOff x="1107157" y="1406643"/>
            <a:chExt cx="2045439" cy="1038288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510516D5-0DD4-40EF-9096-80D51A686A03}"/>
                </a:ext>
              </a:extLst>
            </p:cNvPr>
            <p:cNvSpPr txBox="1"/>
            <p:nvPr/>
          </p:nvSpPr>
          <p:spPr>
            <a:xfrm>
              <a:off x="1107157" y="1406643"/>
              <a:ext cx="2045439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total du séjour HT : 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4EDC560B-0783-4ACD-8231-F2DDE4A9A744}"/>
                </a:ext>
              </a:extLst>
            </p:cNvPr>
            <p:cNvSpPr txBox="1"/>
            <p:nvPr/>
          </p:nvSpPr>
          <p:spPr>
            <a:xfrm>
              <a:off x="1107157" y="1719217"/>
              <a:ext cx="2045439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020D5251-8393-4AAD-B5EA-0DDA5746D956}"/>
              </a:ext>
            </a:extLst>
          </p:cNvPr>
          <p:cNvGrpSpPr/>
          <p:nvPr/>
        </p:nvGrpSpPr>
        <p:grpSpPr>
          <a:xfrm>
            <a:off x="372730" y="2695311"/>
            <a:ext cx="2255443" cy="1038547"/>
            <a:chOff x="1107156" y="1406643"/>
            <a:chExt cx="2255443" cy="1038547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800480C0-6A7F-491A-B0CA-1EDB5CDD4115}"/>
                </a:ext>
              </a:extLst>
            </p:cNvPr>
            <p:cNvSpPr txBox="1"/>
            <p:nvPr/>
          </p:nvSpPr>
          <p:spPr>
            <a:xfrm>
              <a:off x="1107156" y="1406643"/>
              <a:ext cx="2255443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nuits du séjour : 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EE31C41F-3753-485F-9167-1702D9102445}"/>
                </a:ext>
              </a:extLst>
            </p:cNvPr>
            <p:cNvSpPr txBox="1"/>
            <p:nvPr/>
          </p:nvSpPr>
          <p:spPr>
            <a:xfrm>
              <a:off x="1107156" y="1719476"/>
              <a:ext cx="2255443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5F5452C-A8A1-46FB-BEC5-EF1A6708C635}"/>
              </a:ext>
            </a:extLst>
          </p:cNvPr>
          <p:cNvGrpSpPr/>
          <p:nvPr/>
        </p:nvGrpSpPr>
        <p:grpSpPr>
          <a:xfrm>
            <a:off x="1186741" y="2384974"/>
            <a:ext cx="363648" cy="234928"/>
            <a:chOff x="4010685" y="3078163"/>
            <a:chExt cx="606582" cy="374628"/>
          </a:xfrm>
        </p:grpSpPr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41C1EEEB-FA55-46DD-A321-110E6A404A7B}"/>
                </a:ext>
              </a:extLst>
            </p:cNvPr>
            <p:cNvCxnSpPr>
              <a:cxnSpLocks/>
            </p:cNvCxnSpPr>
            <p:nvPr/>
          </p:nvCxnSpPr>
          <p:spPr>
            <a:xfrm>
              <a:off x="4010685" y="3259248"/>
              <a:ext cx="60658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03AF8988-D427-4F9D-88CA-D0653B1DE545}"/>
                </a:ext>
              </a:extLst>
            </p:cNvPr>
            <p:cNvSpPr/>
            <p:nvPr/>
          </p:nvSpPr>
          <p:spPr>
            <a:xfrm>
              <a:off x="4269129" y="3078163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E2EFD433-EC26-4AC9-A57A-6E358E802B62}"/>
                </a:ext>
              </a:extLst>
            </p:cNvPr>
            <p:cNvSpPr/>
            <p:nvPr/>
          </p:nvSpPr>
          <p:spPr>
            <a:xfrm>
              <a:off x="4269129" y="3363891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B4E86F88-BC97-4053-A4F0-D14335FD74FD}"/>
              </a:ext>
            </a:extLst>
          </p:cNvPr>
          <p:cNvGrpSpPr/>
          <p:nvPr/>
        </p:nvGrpSpPr>
        <p:grpSpPr>
          <a:xfrm>
            <a:off x="1146009" y="3859172"/>
            <a:ext cx="363648" cy="121141"/>
            <a:chOff x="3984469" y="3386006"/>
            <a:chExt cx="363648" cy="121141"/>
          </a:xfrm>
        </p:grpSpPr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450DF635-B48F-4D36-B72E-6D95AA70801B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5801C9A-ED65-4252-93AE-B627AFA28B85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5BA3FC19-8AF8-4EDB-B040-E1FC24E8A9E7}"/>
              </a:ext>
            </a:extLst>
          </p:cNvPr>
          <p:cNvGrpSpPr/>
          <p:nvPr/>
        </p:nvGrpSpPr>
        <p:grpSpPr>
          <a:xfrm>
            <a:off x="372730" y="4114576"/>
            <a:ext cx="1526652" cy="1038993"/>
            <a:chOff x="1107158" y="1406643"/>
            <a:chExt cx="1526652" cy="1038993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3F914AAE-09E6-463D-BD7F-5FA7323C3397}"/>
                </a:ext>
              </a:extLst>
            </p:cNvPr>
            <p:cNvSpPr txBox="1"/>
            <p:nvPr/>
          </p:nvSpPr>
          <p:spPr>
            <a:xfrm>
              <a:off x="1107158" y="1406643"/>
              <a:ext cx="152665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de la nuitée :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6637C57-9E73-40F6-96A0-06507A6886AA}"/>
                </a:ext>
              </a:extLst>
            </p:cNvPr>
            <p:cNvSpPr txBox="1"/>
            <p:nvPr/>
          </p:nvSpPr>
          <p:spPr>
            <a:xfrm>
              <a:off x="1109214" y="1719922"/>
              <a:ext cx="1524595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D6608B81-5685-4965-9BED-F95AF933404A}"/>
              </a:ext>
            </a:extLst>
          </p:cNvPr>
          <p:cNvGrpSpPr/>
          <p:nvPr/>
        </p:nvGrpSpPr>
        <p:grpSpPr>
          <a:xfrm>
            <a:off x="1159855" y="5232981"/>
            <a:ext cx="363648" cy="234928"/>
            <a:chOff x="4010685" y="3078163"/>
            <a:chExt cx="606582" cy="374628"/>
          </a:xfrm>
        </p:grpSpPr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C75C38B1-8673-4FA2-A48A-31B5B2265789}"/>
                </a:ext>
              </a:extLst>
            </p:cNvPr>
            <p:cNvCxnSpPr>
              <a:cxnSpLocks/>
            </p:cNvCxnSpPr>
            <p:nvPr/>
          </p:nvCxnSpPr>
          <p:spPr>
            <a:xfrm>
              <a:off x="4010685" y="3259248"/>
              <a:ext cx="60658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2A8DB7E9-9AB8-40F9-AF8F-68B867CD732E}"/>
                </a:ext>
              </a:extLst>
            </p:cNvPr>
            <p:cNvSpPr/>
            <p:nvPr/>
          </p:nvSpPr>
          <p:spPr>
            <a:xfrm>
              <a:off x="4269129" y="3078163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6B1B7A0E-4189-448E-9085-A4B417DFB887}"/>
                </a:ext>
              </a:extLst>
            </p:cNvPr>
            <p:cNvSpPr/>
            <p:nvPr/>
          </p:nvSpPr>
          <p:spPr>
            <a:xfrm>
              <a:off x="4269129" y="3363891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BD0D3B80-99F0-4292-9EF6-6F630FAB825D}"/>
              </a:ext>
            </a:extLst>
          </p:cNvPr>
          <p:cNvGrpSpPr/>
          <p:nvPr/>
        </p:nvGrpSpPr>
        <p:grpSpPr>
          <a:xfrm>
            <a:off x="372730" y="5514348"/>
            <a:ext cx="1918996" cy="1033491"/>
            <a:chOff x="1107156" y="1406643"/>
            <a:chExt cx="1918996" cy="1033491"/>
          </a:xfrm>
        </p:grpSpPr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74E19496-DCB6-4433-846B-020498B73E75}"/>
                </a:ext>
              </a:extLst>
            </p:cNvPr>
            <p:cNvSpPr txBox="1"/>
            <p:nvPr/>
          </p:nvSpPr>
          <p:spPr>
            <a:xfrm>
              <a:off x="1107157" y="1406643"/>
              <a:ext cx="1918995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total de pers. :</a:t>
              </a: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EE7A3F8B-6DF4-4DCF-84ED-013F3EB82B45}"/>
                </a:ext>
              </a:extLst>
            </p:cNvPr>
            <p:cNvSpPr txBox="1"/>
            <p:nvPr/>
          </p:nvSpPr>
          <p:spPr>
            <a:xfrm>
              <a:off x="1107156" y="1714420"/>
              <a:ext cx="1918995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8403B7B2-B9CC-4510-80A6-07EE1098A8A4}"/>
              </a:ext>
            </a:extLst>
          </p:cNvPr>
          <p:cNvGrpSpPr/>
          <p:nvPr/>
        </p:nvGrpSpPr>
        <p:grpSpPr>
          <a:xfrm>
            <a:off x="2414764" y="5802658"/>
            <a:ext cx="363648" cy="121141"/>
            <a:chOff x="3984469" y="3386006"/>
            <a:chExt cx="363648" cy="121141"/>
          </a:xfrm>
        </p:grpSpPr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99530523-3E4A-42E6-88E0-6249CC0E7BCC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8620B156-4A36-4FC3-9AFB-8AC0208A2CA4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33D5DED9-1993-4B9F-B409-2A09D7AE7C57}"/>
              </a:ext>
            </a:extLst>
          </p:cNvPr>
          <p:cNvGrpSpPr/>
          <p:nvPr/>
        </p:nvGrpSpPr>
        <p:grpSpPr>
          <a:xfrm>
            <a:off x="2866851" y="5510921"/>
            <a:ext cx="2600810" cy="1031559"/>
            <a:chOff x="1106624" y="1406643"/>
            <a:chExt cx="2600810" cy="1031559"/>
          </a:xfrm>
        </p:grpSpPr>
        <p:sp>
          <p:nvSpPr>
            <p:cNvPr id="73" name="ZoneTexte 72">
              <a:extLst>
                <a:ext uri="{FF2B5EF4-FFF2-40B4-BE49-F238E27FC236}">
                  <a16:creationId xmlns:a16="http://schemas.microsoft.com/office/drawing/2014/main" id="{29466369-13D3-4346-AB9E-02164BA0A7B7}"/>
                </a:ext>
              </a:extLst>
            </p:cNvPr>
            <p:cNvSpPr txBox="1"/>
            <p:nvPr/>
          </p:nvSpPr>
          <p:spPr>
            <a:xfrm>
              <a:off x="1107155" y="1406643"/>
              <a:ext cx="2600279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de la nuitée par personne :</a:t>
              </a:r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E6F0BB02-1A6E-481C-86B4-4E3F0A204366}"/>
                </a:ext>
              </a:extLst>
            </p:cNvPr>
            <p:cNvSpPr txBox="1"/>
            <p:nvPr/>
          </p:nvSpPr>
          <p:spPr>
            <a:xfrm>
              <a:off x="1106624" y="1712488"/>
              <a:ext cx="2600276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435EB70A-7E67-427B-A147-5EAFF2986540}"/>
              </a:ext>
            </a:extLst>
          </p:cNvPr>
          <p:cNvGrpSpPr/>
          <p:nvPr/>
        </p:nvGrpSpPr>
        <p:grpSpPr>
          <a:xfrm>
            <a:off x="5888450" y="5482860"/>
            <a:ext cx="1230232" cy="1075540"/>
            <a:chOff x="1107155" y="1406643"/>
            <a:chExt cx="1230232" cy="1075540"/>
          </a:xfrm>
        </p:grpSpPr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CDA47FB8-D03F-4724-AC80-BE8D1565F95A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Taux voté :</a:t>
              </a:r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49883788-330F-4EBD-8458-4DEE88D49EA7}"/>
                </a:ext>
              </a:extLst>
            </p:cNvPr>
            <p:cNvSpPr txBox="1"/>
            <p:nvPr/>
          </p:nvSpPr>
          <p:spPr>
            <a:xfrm>
              <a:off x="1107159" y="1774297"/>
              <a:ext cx="1230228" cy="70788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000" dirty="0">
                  <a:solidFill>
                    <a:schemeClr val="bg1"/>
                  </a:solidFill>
                </a:rPr>
                <a:t>5%</a:t>
              </a:r>
            </a:p>
          </p:txBody>
        </p:sp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C9C6BE2A-46EA-444F-9A40-267D70B8F2E2}"/>
              </a:ext>
            </a:extLst>
          </p:cNvPr>
          <p:cNvGrpSpPr/>
          <p:nvPr/>
        </p:nvGrpSpPr>
        <p:grpSpPr>
          <a:xfrm>
            <a:off x="7237534" y="5802391"/>
            <a:ext cx="363648" cy="121141"/>
            <a:chOff x="3984469" y="3386006"/>
            <a:chExt cx="363648" cy="121141"/>
          </a:xfrm>
        </p:grpSpPr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D8C7FB2E-35BD-46FC-AC4D-1357A25C90A7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5D6F6A70-A5EF-409D-B821-F0B438246628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Flèche : droite 91">
            <a:extLst>
              <a:ext uri="{FF2B5EF4-FFF2-40B4-BE49-F238E27FC236}">
                <a16:creationId xmlns:a16="http://schemas.microsoft.com/office/drawing/2014/main" id="{AAA4D8C5-E88E-415D-AD04-F99DC333066C}"/>
              </a:ext>
            </a:extLst>
          </p:cNvPr>
          <p:cNvSpPr/>
          <p:nvPr/>
        </p:nvSpPr>
        <p:spPr>
          <a:xfrm rot="5400000">
            <a:off x="639499" y="2374170"/>
            <a:ext cx="140435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2808483F-51EF-4F76-B4BF-6D959565EB67}"/>
              </a:ext>
            </a:extLst>
          </p:cNvPr>
          <p:cNvGrpSpPr/>
          <p:nvPr/>
        </p:nvGrpSpPr>
        <p:grpSpPr>
          <a:xfrm>
            <a:off x="6658749" y="2477000"/>
            <a:ext cx="2702427" cy="1031407"/>
            <a:chOff x="1107156" y="1406643"/>
            <a:chExt cx="2702427" cy="1031407"/>
          </a:xfrm>
        </p:grpSpPr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ECA6D7D9-D727-4494-972C-31D3AB0383EF}"/>
                </a:ext>
              </a:extLst>
            </p:cNvPr>
            <p:cNvSpPr txBox="1"/>
            <p:nvPr/>
          </p:nvSpPr>
          <p:spPr>
            <a:xfrm>
              <a:off x="1107156" y="1406643"/>
              <a:ext cx="2702427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personnes </a:t>
              </a:r>
              <a:r>
                <a:rPr lang="fr-FR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assujeties</a:t>
              </a:r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:</a:t>
              </a: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5BE25BDD-C075-49F6-BA74-E934C3C05A77}"/>
                </a:ext>
              </a:extLst>
            </p:cNvPr>
            <p:cNvSpPr txBox="1"/>
            <p:nvPr/>
          </p:nvSpPr>
          <p:spPr>
            <a:xfrm>
              <a:off x="1107157" y="1712336"/>
              <a:ext cx="2702424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89E5AFB-0E9A-4044-98C9-3E591DED295A}"/>
              </a:ext>
            </a:extLst>
          </p:cNvPr>
          <p:cNvSpPr/>
          <p:nvPr/>
        </p:nvSpPr>
        <p:spPr>
          <a:xfrm>
            <a:off x="7371138" y="5110812"/>
            <a:ext cx="639919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&lt; 4 €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2" name="Flèche : droite 111">
            <a:extLst>
              <a:ext uri="{FF2B5EF4-FFF2-40B4-BE49-F238E27FC236}">
                <a16:creationId xmlns:a16="http://schemas.microsoft.com/office/drawing/2014/main" id="{33D7F2A5-8FE4-460B-A159-D289A8785A74}"/>
              </a:ext>
            </a:extLst>
          </p:cNvPr>
          <p:cNvSpPr/>
          <p:nvPr/>
        </p:nvSpPr>
        <p:spPr>
          <a:xfrm rot="17498599">
            <a:off x="8466798" y="4999966"/>
            <a:ext cx="684176" cy="23158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5CAFB134-D492-41B7-B58F-D5C0E37C1109}"/>
              </a:ext>
            </a:extLst>
          </p:cNvPr>
          <p:cNvGrpSpPr/>
          <p:nvPr/>
        </p:nvGrpSpPr>
        <p:grpSpPr>
          <a:xfrm rot="21047858">
            <a:off x="7887163" y="2157897"/>
            <a:ext cx="245599" cy="255332"/>
            <a:chOff x="4149446" y="4857750"/>
            <a:chExt cx="245599" cy="255332"/>
          </a:xfrm>
        </p:grpSpPr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5BF837C-D01D-40CC-A7E5-1805B88346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94C32F9A-3864-4B3A-BF2A-8BB5FE9CDF66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433ED7A0-69F5-403D-B71F-B0C9E5E95699}"/>
              </a:ext>
            </a:extLst>
          </p:cNvPr>
          <p:cNvGrpSpPr/>
          <p:nvPr/>
        </p:nvGrpSpPr>
        <p:grpSpPr>
          <a:xfrm>
            <a:off x="6906336" y="1062307"/>
            <a:ext cx="2255443" cy="1038547"/>
            <a:chOff x="1107156" y="1406643"/>
            <a:chExt cx="2255443" cy="1038547"/>
          </a:xfrm>
        </p:grpSpPr>
        <p:sp>
          <p:nvSpPr>
            <p:cNvPr id="126" name="ZoneTexte 125">
              <a:extLst>
                <a:ext uri="{FF2B5EF4-FFF2-40B4-BE49-F238E27FC236}">
                  <a16:creationId xmlns:a16="http://schemas.microsoft.com/office/drawing/2014/main" id="{C5E655A8-5468-4BEB-A048-D41EABEF0C60}"/>
                </a:ext>
              </a:extLst>
            </p:cNvPr>
            <p:cNvSpPr txBox="1"/>
            <p:nvPr/>
          </p:nvSpPr>
          <p:spPr>
            <a:xfrm>
              <a:off x="1107156" y="1406643"/>
              <a:ext cx="2255443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nuits du séjour : </a:t>
              </a:r>
            </a:p>
          </p:txBody>
        </p:sp>
        <p:sp>
          <p:nvSpPr>
            <p:cNvPr id="127" name="ZoneTexte 126">
              <a:extLst>
                <a:ext uri="{FF2B5EF4-FFF2-40B4-BE49-F238E27FC236}">
                  <a16:creationId xmlns:a16="http://schemas.microsoft.com/office/drawing/2014/main" id="{EFF0C2EF-7A19-403A-8A1A-AEC72A2E6951}"/>
                </a:ext>
              </a:extLst>
            </p:cNvPr>
            <p:cNvSpPr txBox="1"/>
            <p:nvPr/>
          </p:nvSpPr>
          <p:spPr>
            <a:xfrm>
              <a:off x="1107156" y="1719476"/>
              <a:ext cx="2255443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128" name="Groupe 127">
            <a:extLst>
              <a:ext uri="{FF2B5EF4-FFF2-40B4-BE49-F238E27FC236}">
                <a16:creationId xmlns:a16="http://schemas.microsoft.com/office/drawing/2014/main" id="{C067968A-12AB-43E3-BF51-A07130E4CAE2}"/>
              </a:ext>
            </a:extLst>
          </p:cNvPr>
          <p:cNvGrpSpPr/>
          <p:nvPr/>
        </p:nvGrpSpPr>
        <p:grpSpPr>
          <a:xfrm>
            <a:off x="6363513" y="1438200"/>
            <a:ext cx="363648" cy="121141"/>
            <a:chOff x="3984469" y="3386006"/>
            <a:chExt cx="363648" cy="121141"/>
          </a:xfrm>
        </p:grpSpPr>
        <p:cxnSp>
          <p:nvCxnSpPr>
            <p:cNvPr id="129" name="Connecteur droit 128">
              <a:extLst>
                <a:ext uri="{FF2B5EF4-FFF2-40B4-BE49-F238E27FC236}">
                  <a16:creationId xmlns:a16="http://schemas.microsoft.com/office/drawing/2014/main" id="{59E011E9-3F99-4C49-8CFC-BF70AC650B14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954592FA-E648-4016-A95C-6BE9B8A5383A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D6A0ADF-44C9-4266-B0A9-DAF01ADC3B98}"/>
              </a:ext>
            </a:extLst>
          </p:cNvPr>
          <p:cNvSpPr/>
          <p:nvPr/>
        </p:nvSpPr>
        <p:spPr>
          <a:xfrm>
            <a:off x="8457107" y="5110812"/>
            <a:ext cx="639919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&gt; 4 €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135" name="Groupe 134">
            <a:extLst>
              <a:ext uri="{FF2B5EF4-FFF2-40B4-BE49-F238E27FC236}">
                <a16:creationId xmlns:a16="http://schemas.microsoft.com/office/drawing/2014/main" id="{07149BF2-160F-47D0-A224-F4AF4EC03914}"/>
              </a:ext>
            </a:extLst>
          </p:cNvPr>
          <p:cNvGrpSpPr/>
          <p:nvPr/>
        </p:nvGrpSpPr>
        <p:grpSpPr>
          <a:xfrm rot="21047858">
            <a:off x="8786118" y="3546645"/>
            <a:ext cx="245599" cy="255332"/>
            <a:chOff x="4149446" y="4857750"/>
            <a:chExt cx="245599" cy="255332"/>
          </a:xfrm>
        </p:grpSpPr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EEC1B814-9ACF-40B4-9FD6-12EBE6DA16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72A0990F-4042-442D-BF30-8D95C931E0E1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e 141">
            <a:extLst>
              <a:ext uri="{FF2B5EF4-FFF2-40B4-BE49-F238E27FC236}">
                <a16:creationId xmlns:a16="http://schemas.microsoft.com/office/drawing/2014/main" id="{F0FC5831-F153-47D2-A31E-4F94DEE070E5}"/>
              </a:ext>
            </a:extLst>
          </p:cNvPr>
          <p:cNvGrpSpPr/>
          <p:nvPr/>
        </p:nvGrpSpPr>
        <p:grpSpPr>
          <a:xfrm>
            <a:off x="7692050" y="5476436"/>
            <a:ext cx="1371072" cy="1081962"/>
            <a:chOff x="690141" y="1406643"/>
            <a:chExt cx="1371072" cy="830997"/>
          </a:xfrm>
        </p:grpSpPr>
        <p:sp>
          <p:nvSpPr>
            <p:cNvPr id="143" name="ZoneTexte 142">
              <a:extLst>
                <a:ext uri="{FF2B5EF4-FFF2-40B4-BE49-F238E27FC236}">
                  <a16:creationId xmlns:a16="http://schemas.microsoft.com/office/drawing/2014/main" id="{873FF94E-BF79-4B55-A417-54FEFFF7C302}"/>
                </a:ext>
              </a:extLst>
            </p:cNvPr>
            <p:cNvSpPr txBox="1"/>
            <p:nvPr/>
          </p:nvSpPr>
          <p:spPr>
            <a:xfrm>
              <a:off x="690141" y="1406643"/>
              <a:ext cx="1371072" cy="307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</a:rPr>
                <a:t>Tarif de la taxe :</a:t>
              </a:r>
            </a:p>
          </p:txBody>
        </p:sp>
        <p:sp>
          <p:nvSpPr>
            <p:cNvPr id="144" name="ZoneTexte 143">
              <a:extLst>
                <a:ext uri="{FF2B5EF4-FFF2-40B4-BE49-F238E27FC236}">
                  <a16:creationId xmlns:a16="http://schemas.microsoft.com/office/drawing/2014/main" id="{D15DE787-8957-45DC-9518-33D15C299A6D}"/>
                </a:ext>
              </a:extLst>
            </p:cNvPr>
            <p:cNvSpPr txBox="1"/>
            <p:nvPr/>
          </p:nvSpPr>
          <p:spPr>
            <a:xfrm>
              <a:off x="690141" y="1714420"/>
              <a:ext cx="1371072" cy="5232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e 144">
            <a:extLst>
              <a:ext uri="{FF2B5EF4-FFF2-40B4-BE49-F238E27FC236}">
                <a16:creationId xmlns:a16="http://schemas.microsoft.com/office/drawing/2014/main" id="{F5403806-6A5F-4C17-9E67-B5D977E84F92}"/>
              </a:ext>
            </a:extLst>
          </p:cNvPr>
          <p:cNvGrpSpPr/>
          <p:nvPr/>
        </p:nvGrpSpPr>
        <p:grpSpPr>
          <a:xfrm rot="21047858">
            <a:off x="7371276" y="3577156"/>
            <a:ext cx="245599" cy="255332"/>
            <a:chOff x="4149446" y="4857750"/>
            <a:chExt cx="245599" cy="255332"/>
          </a:xfrm>
        </p:grpSpPr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034C30B2-9840-40FC-98A5-74D680BEB9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2EDC6E59-DA38-4993-8AF0-A9CE6E4323BC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Flèche : droite 99">
            <a:extLst>
              <a:ext uri="{FF2B5EF4-FFF2-40B4-BE49-F238E27FC236}">
                <a16:creationId xmlns:a16="http://schemas.microsoft.com/office/drawing/2014/main" id="{CB70BD81-52E7-40F3-8518-C55E47012DAE}"/>
              </a:ext>
            </a:extLst>
          </p:cNvPr>
          <p:cNvSpPr/>
          <p:nvPr/>
        </p:nvSpPr>
        <p:spPr>
          <a:xfrm rot="5400000">
            <a:off x="740280" y="4078223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Flèche : droite 100">
            <a:extLst>
              <a:ext uri="{FF2B5EF4-FFF2-40B4-BE49-F238E27FC236}">
                <a16:creationId xmlns:a16="http://schemas.microsoft.com/office/drawing/2014/main" id="{32E73C47-F016-47DA-9C4B-F68802043DB8}"/>
              </a:ext>
            </a:extLst>
          </p:cNvPr>
          <p:cNvSpPr/>
          <p:nvPr/>
        </p:nvSpPr>
        <p:spPr>
          <a:xfrm rot="5400000">
            <a:off x="740280" y="5503105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Flèche : droite 101">
            <a:extLst>
              <a:ext uri="{FF2B5EF4-FFF2-40B4-BE49-F238E27FC236}">
                <a16:creationId xmlns:a16="http://schemas.microsoft.com/office/drawing/2014/main" id="{1C085125-0ABD-4F6F-B2D7-7802C6D039FC}"/>
              </a:ext>
            </a:extLst>
          </p:cNvPr>
          <p:cNvSpPr/>
          <p:nvPr/>
        </p:nvSpPr>
        <p:spPr>
          <a:xfrm>
            <a:off x="1960289" y="5998765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Flèche : droite 102">
            <a:extLst>
              <a:ext uri="{FF2B5EF4-FFF2-40B4-BE49-F238E27FC236}">
                <a16:creationId xmlns:a16="http://schemas.microsoft.com/office/drawing/2014/main" id="{D36649B0-1C40-4B3B-A975-63F8AA5B7D12}"/>
              </a:ext>
            </a:extLst>
          </p:cNvPr>
          <p:cNvSpPr/>
          <p:nvPr/>
        </p:nvSpPr>
        <p:spPr>
          <a:xfrm>
            <a:off x="5032799" y="6010050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Flèche : droite 103">
            <a:extLst>
              <a:ext uri="{FF2B5EF4-FFF2-40B4-BE49-F238E27FC236}">
                <a16:creationId xmlns:a16="http://schemas.microsoft.com/office/drawing/2014/main" id="{12F36FEF-EF26-4084-9088-5516E51BB624}"/>
              </a:ext>
            </a:extLst>
          </p:cNvPr>
          <p:cNvSpPr/>
          <p:nvPr/>
        </p:nvSpPr>
        <p:spPr>
          <a:xfrm>
            <a:off x="5888450" y="6010050"/>
            <a:ext cx="341604" cy="363648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Flèche : droite 104">
            <a:extLst>
              <a:ext uri="{FF2B5EF4-FFF2-40B4-BE49-F238E27FC236}">
                <a16:creationId xmlns:a16="http://schemas.microsoft.com/office/drawing/2014/main" id="{6184F76A-8319-435C-A419-93F444252C38}"/>
              </a:ext>
            </a:extLst>
          </p:cNvPr>
          <p:cNvSpPr/>
          <p:nvPr/>
        </p:nvSpPr>
        <p:spPr>
          <a:xfrm>
            <a:off x="6920951" y="6006080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C8324E8-40DC-4923-B1CE-992CF0AF7BAB}"/>
              </a:ext>
            </a:extLst>
          </p:cNvPr>
          <p:cNvSpPr/>
          <p:nvPr/>
        </p:nvSpPr>
        <p:spPr>
          <a:xfrm>
            <a:off x="8053873" y="4811986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ou</a:t>
            </a:r>
            <a:endParaRPr lang="fr-FR" dirty="0"/>
          </a:p>
        </p:txBody>
      </p:sp>
      <p:sp>
        <p:nvSpPr>
          <p:cNvPr id="152" name="Flèche : droite 151">
            <a:extLst>
              <a:ext uri="{FF2B5EF4-FFF2-40B4-BE49-F238E27FC236}">
                <a16:creationId xmlns:a16="http://schemas.microsoft.com/office/drawing/2014/main" id="{6A0D1DF8-073B-4FDE-94E6-52D79E908801}"/>
              </a:ext>
            </a:extLst>
          </p:cNvPr>
          <p:cNvSpPr/>
          <p:nvPr/>
        </p:nvSpPr>
        <p:spPr>
          <a:xfrm rot="16200000">
            <a:off x="6989355" y="3503200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Flèche : droite 152">
            <a:extLst>
              <a:ext uri="{FF2B5EF4-FFF2-40B4-BE49-F238E27FC236}">
                <a16:creationId xmlns:a16="http://schemas.microsoft.com/office/drawing/2014/main" id="{997C4660-84F3-4D20-912A-B0D9340786DD}"/>
              </a:ext>
            </a:extLst>
          </p:cNvPr>
          <p:cNvSpPr/>
          <p:nvPr/>
        </p:nvSpPr>
        <p:spPr>
          <a:xfrm rot="16200000">
            <a:off x="8412324" y="3522539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Flèche : droite 153">
            <a:extLst>
              <a:ext uri="{FF2B5EF4-FFF2-40B4-BE49-F238E27FC236}">
                <a16:creationId xmlns:a16="http://schemas.microsoft.com/office/drawing/2014/main" id="{194800A7-F3BC-4056-9DC0-C0FF4B9D8EE7}"/>
              </a:ext>
            </a:extLst>
          </p:cNvPr>
          <p:cNvSpPr/>
          <p:nvPr/>
        </p:nvSpPr>
        <p:spPr>
          <a:xfrm rot="16200000">
            <a:off x="7507064" y="2111486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Flèche : droite 154">
            <a:extLst>
              <a:ext uri="{FF2B5EF4-FFF2-40B4-BE49-F238E27FC236}">
                <a16:creationId xmlns:a16="http://schemas.microsoft.com/office/drawing/2014/main" id="{F8C3E9F3-C8C6-4714-89B6-6E06216BE97E}"/>
              </a:ext>
            </a:extLst>
          </p:cNvPr>
          <p:cNvSpPr/>
          <p:nvPr/>
        </p:nvSpPr>
        <p:spPr>
          <a:xfrm rot="10800000">
            <a:off x="5875280" y="1315361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3594BB-989F-4831-865D-14D344578DEC}"/>
              </a:ext>
            </a:extLst>
          </p:cNvPr>
          <p:cNvSpPr txBox="1"/>
          <p:nvPr/>
        </p:nvSpPr>
        <p:spPr>
          <a:xfrm>
            <a:off x="591720" y="1889806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57C0BFED-C802-4BCD-9EC5-1EB5C6C807B3}"/>
              </a:ext>
            </a:extLst>
          </p:cNvPr>
          <p:cNvSpPr txBox="1"/>
          <p:nvPr/>
        </p:nvSpPr>
        <p:spPr>
          <a:xfrm>
            <a:off x="701365" y="3270387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5D7CF863-743B-445B-A62C-7BDE5CFC4029}"/>
              </a:ext>
            </a:extLst>
          </p:cNvPr>
          <p:cNvSpPr txBox="1"/>
          <p:nvPr/>
        </p:nvSpPr>
        <p:spPr>
          <a:xfrm>
            <a:off x="354350" y="4715052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2291B891-F8CF-4B4A-A35E-0F3048B1FB87}"/>
              </a:ext>
            </a:extLst>
          </p:cNvPr>
          <p:cNvSpPr txBox="1"/>
          <p:nvPr/>
        </p:nvSpPr>
        <p:spPr>
          <a:xfrm>
            <a:off x="537621" y="6163806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B5DCA167-D83F-45EC-942F-2A56C43B914F}"/>
              </a:ext>
            </a:extLst>
          </p:cNvPr>
          <p:cNvSpPr txBox="1"/>
          <p:nvPr/>
        </p:nvSpPr>
        <p:spPr>
          <a:xfrm>
            <a:off x="3351892" y="6124543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5F9DB9F9-FEE4-49C0-84EC-7C6E15E2F1BC}"/>
              </a:ext>
            </a:extLst>
          </p:cNvPr>
          <p:cNvSpPr txBox="1"/>
          <p:nvPr/>
        </p:nvSpPr>
        <p:spPr>
          <a:xfrm>
            <a:off x="7630551" y="6152298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2" name="ZoneTexte 161">
            <a:extLst>
              <a:ext uri="{FF2B5EF4-FFF2-40B4-BE49-F238E27FC236}">
                <a16:creationId xmlns:a16="http://schemas.microsoft.com/office/drawing/2014/main" id="{FE71578B-BDAD-40A1-9F26-C3DAD022414C}"/>
              </a:ext>
            </a:extLst>
          </p:cNvPr>
          <p:cNvSpPr txBox="1"/>
          <p:nvPr/>
        </p:nvSpPr>
        <p:spPr>
          <a:xfrm>
            <a:off x="7370288" y="3043290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3" name="ZoneTexte 162">
            <a:extLst>
              <a:ext uri="{FF2B5EF4-FFF2-40B4-BE49-F238E27FC236}">
                <a16:creationId xmlns:a16="http://schemas.microsoft.com/office/drawing/2014/main" id="{DCFEA35A-1596-455D-AC21-46C821EF13F4}"/>
              </a:ext>
            </a:extLst>
          </p:cNvPr>
          <p:cNvSpPr txBox="1"/>
          <p:nvPr/>
        </p:nvSpPr>
        <p:spPr>
          <a:xfrm>
            <a:off x="7226762" y="1607121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EC1B1EB9-61E0-4002-93D7-24A9FB251F11}"/>
              </a:ext>
            </a:extLst>
          </p:cNvPr>
          <p:cNvSpPr/>
          <p:nvPr/>
        </p:nvSpPr>
        <p:spPr>
          <a:xfrm>
            <a:off x="4526518" y="352107"/>
            <a:ext cx="518122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b="1" dirty="0">
                <a:latin typeface="Corbel" panose="020B0503020204020204" pitchFamily="34" charset="0"/>
                <a:cs typeface="Times New Roman" panose="02020603050405020304" pitchFamily="18" charset="0"/>
              </a:rPr>
              <a:t>Pour chacune de vos locations, reportez</a:t>
            </a:r>
            <a:r>
              <a:rPr lang="fr-FR" sz="1050" b="1" i="1" dirty="0">
                <a:latin typeface="Corbel" panose="020B0503020204020204" pitchFamily="34" charset="0"/>
                <a:cs typeface="Times New Roman" panose="02020603050405020304" pitchFamily="18" charset="0"/>
              </a:rPr>
              <a:t> dans les cases les chiffres correspondant à leur </a:t>
            </a:r>
          </a:p>
          <a:p>
            <a:r>
              <a:rPr lang="fr-FR" sz="1050" b="1" i="1" dirty="0">
                <a:latin typeface="Corbel" panose="020B0503020204020204" pitchFamily="34" charset="0"/>
                <a:cs typeface="Times New Roman" panose="02020603050405020304" pitchFamily="18" charset="0"/>
              </a:rPr>
              <a:t>intitulé puis suivez les flèches pour établir votre calcul.</a:t>
            </a:r>
            <a:endParaRPr lang="fr-FR" sz="1050" i="1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4C310D9-68E3-CB32-29DF-31E9A81B9D15}"/>
              </a:ext>
            </a:extLst>
          </p:cNvPr>
          <p:cNvGrpSpPr/>
          <p:nvPr/>
        </p:nvGrpSpPr>
        <p:grpSpPr>
          <a:xfrm>
            <a:off x="6819286" y="3851528"/>
            <a:ext cx="1371072" cy="830997"/>
            <a:chOff x="690141" y="1406643"/>
            <a:chExt cx="1371072" cy="83099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EFFD6DE1-42EB-6647-98B5-D235294A37B4}"/>
                </a:ext>
              </a:extLst>
            </p:cNvPr>
            <p:cNvSpPr txBox="1"/>
            <p:nvPr/>
          </p:nvSpPr>
          <p:spPr>
            <a:xfrm>
              <a:off x="690141" y="1406643"/>
              <a:ext cx="1371072" cy="307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</a:rPr>
                <a:t>Tarif de la taxe :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AD25A114-D0D1-8D18-61EE-1BDE3EEC4ADA}"/>
                </a:ext>
              </a:extLst>
            </p:cNvPr>
            <p:cNvSpPr txBox="1"/>
            <p:nvPr/>
          </p:nvSpPr>
          <p:spPr>
            <a:xfrm>
              <a:off x="690141" y="1714420"/>
              <a:ext cx="1371072" cy="5232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43B52076-28AC-7412-77AF-A7B1DBC9D5BE}"/>
              </a:ext>
            </a:extLst>
          </p:cNvPr>
          <p:cNvGrpSpPr/>
          <p:nvPr/>
        </p:nvGrpSpPr>
        <p:grpSpPr>
          <a:xfrm>
            <a:off x="4238094" y="1900253"/>
            <a:ext cx="363648" cy="725714"/>
            <a:chOff x="2967311" y="1791787"/>
            <a:chExt cx="363648" cy="725714"/>
          </a:xfrm>
        </p:grpSpPr>
        <p:grpSp>
          <p:nvGrpSpPr>
            <p:cNvPr id="81" name="Groupe 80">
              <a:extLst>
                <a:ext uri="{FF2B5EF4-FFF2-40B4-BE49-F238E27FC236}">
                  <a16:creationId xmlns:a16="http://schemas.microsoft.com/office/drawing/2014/main" id="{32EC5D47-F14B-4A4A-A40E-DC273F654D8F}"/>
                </a:ext>
              </a:extLst>
            </p:cNvPr>
            <p:cNvGrpSpPr/>
            <p:nvPr/>
          </p:nvGrpSpPr>
          <p:grpSpPr>
            <a:xfrm rot="21047858">
              <a:off x="3057554" y="1988791"/>
              <a:ext cx="183518" cy="190791"/>
              <a:chOff x="4149446" y="4857750"/>
              <a:chExt cx="245599" cy="255332"/>
            </a:xfrm>
          </p:grpSpPr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F208B8F1-7096-42DC-AD09-874DAB086F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49446" y="4890020"/>
                <a:ext cx="245599" cy="190792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EE9B2152-1C59-4595-AAC8-8BC4CB1F7B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71950" y="4857750"/>
                <a:ext cx="200593" cy="255332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lèche : droite 10">
              <a:extLst>
                <a:ext uri="{FF2B5EF4-FFF2-40B4-BE49-F238E27FC236}">
                  <a16:creationId xmlns:a16="http://schemas.microsoft.com/office/drawing/2014/main" id="{95520EBB-3C2C-B3CC-3D7D-545EA5B03D39}"/>
                </a:ext>
              </a:extLst>
            </p:cNvPr>
            <p:cNvSpPr/>
            <p:nvPr/>
          </p:nvSpPr>
          <p:spPr>
            <a:xfrm rot="5400000">
              <a:off x="2786278" y="1972820"/>
              <a:ext cx="725714" cy="363648"/>
            </a:xfrm>
            <a:prstGeom prst="rightArrow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/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2796CB0-EB11-19F4-737E-CAAF95607256}"/>
              </a:ext>
            </a:extLst>
          </p:cNvPr>
          <p:cNvGrpSpPr/>
          <p:nvPr/>
        </p:nvGrpSpPr>
        <p:grpSpPr>
          <a:xfrm>
            <a:off x="3625666" y="2545876"/>
            <a:ext cx="1820379" cy="830997"/>
            <a:chOff x="1107155" y="1406643"/>
            <a:chExt cx="1230231" cy="830997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F121992-7A89-A065-CC28-33C30B85778F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8309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chemeClr val="bg1"/>
                  </a:solidFill>
                </a:rPr>
                <a:t>Taxe additionnelle départemental de séjour: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77DCFC32-FBC5-DC9D-A170-5A656083B2EC}"/>
                </a:ext>
              </a:extLst>
            </p:cNvPr>
            <p:cNvSpPr txBox="1"/>
            <p:nvPr/>
          </p:nvSpPr>
          <p:spPr>
            <a:xfrm>
              <a:off x="1107156" y="1836705"/>
              <a:ext cx="1230228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>
                  <a:solidFill>
                    <a:schemeClr val="bg1"/>
                  </a:solidFill>
                </a:rPr>
                <a:t>10%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5ED5C02-5810-B9E9-C073-774A71A28B6B}"/>
              </a:ext>
            </a:extLst>
          </p:cNvPr>
          <p:cNvGrpSpPr/>
          <p:nvPr/>
        </p:nvGrpSpPr>
        <p:grpSpPr>
          <a:xfrm>
            <a:off x="4216754" y="870553"/>
            <a:ext cx="2364994" cy="1160827"/>
            <a:chOff x="3866234" y="946753"/>
            <a:chExt cx="2364994" cy="1160827"/>
          </a:xfrm>
        </p:grpSpPr>
        <p:sp>
          <p:nvSpPr>
            <p:cNvPr id="164" name="ZoneTexte 163">
              <a:extLst>
                <a:ext uri="{FF2B5EF4-FFF2-40B4-BE49-F238E27FC236}">
                  <a16:creationId xmlns:a16="http://schemas.microsoft.com/office/drawing/2014/main" id="{94C152C8-DE7D-4EC5-86AB-BB043469386E}"/>
                </a:ext>
              </a:extLst>
            </p:cNvPr>
            <p:cNvSpPr txBox="1"/>
            <p:nvPr/>
          </p:nvSpPr>
          <p:spPr>
            <a:xfrm>
              <a:off x="4298678" y="1679009"/>
              <a:ext cx="1499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…………………….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9B064675-B267-B9BD-0F7A-60E2CA5940E2}"/>
                </a:ext>
              </a:extLst>
            </p:cNvPr>
            <p:cNvSpPr txBox="1"/>
            <p:nvPr/>
          </p:nvSpPr>
          <p:spPr>
            <a:xfrm>
              <a:off x="3866234" y="946753"/>
              <a:ext cx="2363819" cy="523220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Taxe de séjour intercommunale :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1DB510FC-2A71-5B69-D858-C2F9E745AF80}"/>
                </a:ext>
              </a:extLst>
            </p:cNvPr>
            <p:cNvSpPr txBox="1"/>
            <p:nvPr/>
          </p:nvSpPr>
          <p:spPr>
            <a:xfrm>
              <a:off x="3867409" y="1461249"/>
              <a:ext cx="2363819" cy="646331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   </a:t>
              </a:r>
            </a:p>
            <a:p>
              <a:endParaRPr lang="fr-FR" dirty="0"/>
            </a:p>
          </p:txBody>
        </p:sp>
      </p:grp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1B5D6562-B70E-662A-AFC5-A8ADCDF747CB}"/>
              </a:ext>
            </a:extLst>
          </p:cNvPr>
          <p:cNvSpPr/>
          <p:nvPr/>
        </p:nvSpPr>
        <p:spPr>
          <a:xfrm rot="5400000">
            <a:off x="4857039" y="2739352"/>
            <a:ext cx="202580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 : droite 28">
            <a:extLst>
              <a:ext uri="{FF2B5EF4-FFF2-40B4-BE49-F238E27FC236}">
                <a16:creationId xmlns:a16="http://schemas.microsoft.com/office/drawing/2014/main" id="{04AB8F15-A5DD-0B40-047D-8722167B29FB}"/>
              </a:ext>
            </a:extLst>
          </p:cNvPr>
          <p:cNvSpPr/>
          <p:nvPr/>
        </p:nvSpPr>
        <p:spPr>
          <a:xfrm rot="4517572">
            <a:off x="4519453" y="3381868"/>
            <a:ext cx="725714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B34425E7-F0CB-E510-55DB-E47DF8775585}"/>
              </a:ext>
            </a:extLst>
          </p:cNvPr>
          <p:cNvGrpSpPr/>
          <p:nvPr/>
        </p:nvGrpSpPr>
        <p:grpSpPr>
          <a:xfrm rot="18502906">
            <a:off x="4799322" y="3485568"/>
            <a:ext cx="194774" cy="202493"/>
            <a:chOff x="4149446" y="4857750"/>
            <a:chExt cx="245599" cy="255332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248C5377-43DA-DC7D-DA26-8F7017A370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C7B782E5-6586-8CFE-BF09-849FC22BB33F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B6364072-DDF7-297F-300D-9F7F660ABAAE}"/>
              </a:ext>
            </a:extLst>
          </p:cNvPr>
          <p:cNvGrpSpPr/>
          <p:nvPr/>
        </p:nvGrpSpPr>
        <p:grpSpPr>
          <a:xfrm rot="18502906">
            <a:off x="5784983" y="2758167"/>
            <a:ext cx="194774" cy="202493"/>
            <a:chOff x="4149446" y="4857750"/>
            <a:chExt cx="245599" cy="255332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035C89AE-38A2-9E12-A55C-309D18828C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1E595565-C8C6-6B40-A2C6-09246AB38074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A45FABC0-D452-25D5-10BE-32AF44027324}"/>
              </a:ext>
            </a:extLst>
          </p:cNvPr>
          <p:cNvGrpSpPr/>
          <p:nvPr/>
        </p:nvGrpSpPr>
        <p:grpSpPr>
          <a:xfrm>
            <a:off x="4318075" y="3784528"/>
            <a:ext cx="2045438" cy="1549888"/>
            <a:chOff x="4318075" y="3808325"/>
            <a:chExt cx="2045438" cy="1549888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9047FB4E-E3D3-4A79-1076-01F66F831FF9}"/>
                </a:ext>
              </a:extLst>
            </p:cNvPr>
            <p:cNvSpPr txBox="1"/>
            <p:nvPr/>
          </p:nvSpPr>
          <p:spPr>
            <a:xfrm>
              <a:off x="4318075" y="3808325"/>
              <a:ext cx="2045438" cy="83099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cap="all" dirty="0">
                  <a:solidFill>
                    <a:srgbClr val="FF0000"/>
                  </a:solidFill>
                </a:rPr>
                <a:t>TOTAL taxe de séjour </a:t>
              </a:r>
            </a:p>
            <a:p>
              <a:pPr algn="ctr"/>
              <a:r>
                <a:rPr lang="fr-FR" sz="1600" b="1" cap="all" dirty="0">
                  <a:solidFill>
                    <a:srgbClr val="FF0000"/>
                  </a:solidFill>
                </a:rPr>
                <a:t>A FACTURER: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552B72D-8D56-95E7-E4E8-5B94EF4CD91C}"/>
                </a:ext>
              </a:extLst>
            </p:cNvPr>
            <p:cNvSpPr txBox="1"/>
            <p:nvPr/>
          </p:nvSpPr>
          <p:spPr>
            <a:xfrm>
              <a:off x="4318076" y="4644417"/>
              <a:ext cx="2045437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4000" dirty="0">
                <a:solidFill>
                  <a:schemeClr val="bg1"/>
                </a:solidFill>
              </a:endParaRP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EEC5E102-694B-478E-C522-36F4EDD30294}"/>
                </a:ext>
              </a:extLst>
            </p:cNvPr>
            <p:cNvSpPr txBox="1"/>
            <p:nvPr/>
          </p:nvSpPr>
          <p:spPr>
            <a:xfrm>
              <a:off x="4653305" y="4988881"/>
              <a:ext cx="1499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…………………….</a:t>
              </a:r>
            </a:p>
          </p:txBody>
        </p:sp>
      </p:grpSp>
      <p:sp>
        <p:nvSpPr>
          <p:cNvPr id="77" name="ZoneTexte 76">
            <a:extLst>
              <a:ext uri="{FF2B5EF4-FFF2-40B4-BE49-F238E27FC236}">
                <a16:creationId xmlns:a16="http://schemas.microsoft.com/office/drawing/2014/main" id="{3D414DD5-ED2D-40CF-98E6-BD725E4D30AA}"/>
              </a:ext>
            </a:extLst>
          </p:cNvPr>
          <p:cNvSpPr txBox="1"/>
          <p:nvPr/>
        </p:nvSpPr>
        <p:spPr>
          <a:xfrm>
            <a:off x="6752216" y="4313398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78" name="Flèche : droite 77">
            <a:extLst>
              <a:ext uri="{FF2B5EF4-FFF2-40B4-BE49-F238E27FC236}">
                <a16:creationId xmlns:a16="http://schemas.microsoft.com/office/drawing/2014/main" id="{4CD2A6EC-E50C-4701-9C31-6869C4CE5F7A}"/>
              </a:ext>
            </a:extLst>
          </p:cNvPr>
          <p:cNvSpPr/>
          <p:nvPr/>
        </p:nvSpPr>
        <p:spPr>
          <a:xfrm rot="14431747">
            <a:off x="7091846" y="4783761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792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4983</TotalTime>
  <Words>701</Words>
  <Application>Microsoft Office PowerPoint</Application>
  <PresentationFormat>Format A4 (210 x 297 mm)</PresentationFormat>
  <Paragraphs>99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Corbel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utilisateur2 ccnoblat</dc:creator>
  <cp:lastModifiedBy>Office de tourisme de Noblat</cp:lastModifiedBy>
  <cp:revision>66</cp:revision>
  <cp:lastPrinted>2018-12-13T11:06:16Z</cp:lastPrinted>
  <dcterms:created xsi:type="dcterms:W3CDTF">2018-11-13T09:40:54Z</dcterms:created>
  <dcterms:modified xsi:type="dcterms:W3CDTF">2024-10-29T16:34:35Z</dcterms:modified>
</cp:coreProperties>
</file>